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4" r:id="rId1"/>
    <p:sldMasterId id="2147483685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embeddedFontLst>
    <p:embeddedFont>
      <p:font typeface="Archivo Black" panose="020B0A03020202020B04" pitchFamily="34" charset="77"/>
      <p:regular r:id="rId30"/>
    </p:embeddedFont>
    <p:embeddedFont>
      <p:font typeface="Cabin Sketch" panose="020B0503050202020004" pitchFamily="34" charset="77"/>
      <p:regular r:id="rId31"/>
      <p:bold r:id="rId32"/>
    </p:embeddedFont>
    <p:embeddedFont>
      <p:font typeface="Candal" panose="02000503000000020004" pitchFamily="2" charset="77"/>
      <p:regular r:id="rId33"/>
    </p:embeddedFont>
    <p:embeddedFont>
      <p:font typeface="Helvetica Neue" panose="02000503000000020004" pitchFamily="2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Ultra" panose="02060505000000020004" pitchFamily="18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0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1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usic-school.com/en/tools/online-metronome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musicca.com/metronome" TargetMode="External"/><Relationship Id="rId4" Type="http://schemas.openxmlformats.org/officeDocument/2006/relationships/hyperlink" Target="http://a.bestmetronome.com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online.com/news/1120187/lil-nas-x-channels-buffy-thriller-and-more-in-new-rodeo-music-video" TargetMode="External"/><Relationship Id="rId3" Type="http://schemas.openxmlformats.org/officeDocument/2006/relationships/hyperlink" Target="https://www.highsnobiety.com/p/hayley-kiyoko-kehlani-what-i-need-video/" TargetMode="External"/><Relationship Id="rId7" Type="http://schemas.openxmlformats.org/officeDocument/2006/relationships/hyperlink" Target="https://qvoicenews.com/2018/09/12/mariachi-arcoiris-de-los-angeles-the-worlds-first-queer-mariachi-band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imeout.com/newyork/music/single-file-le-tigre" TargetMode="External"/><Relationship Id="rId5" Type="http://schemas.openxmlformats.org/officeDocument/2006/relationships/hyperlink" Target="https://www.rollingstone.com/music/music-latin/kevin-fret-gay-trap-star-murdered-puerto-rico-777229/" TargetMode="External"/><Relationship Id="rId10" Type="http://schemas.openxmlformats.org/officeDocument/2006/relationships/hyperlink" Target="https://www.out.com/music/2019/11/19/young-ma-first-lgbtq-rapper-cover-out-magazine" TargetMode="External"/><Relationship Id="rId4" Type="http://schemas.openxmlformats.org/officeDocument/2006/relationships/hyperlink" Target="https://queerspacemagazine.com/who-will-save-queer-hip-hop/zebrakatz/" TargetMode="External"/><Relationship Id="rId9" Type="http://schemas.openxmlformats.org/officeDocument/2006/relationships/hyperlink" Target="https://www.musicnotes.com/now/omg/50-inspirational-quotes-about-music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2u6JO4Q5g0" TargetMode="External"/><Relationship Id="rId7" Type="http://schemas.openxmlformats.org/officeDocument/2006/relationships/hyperlink" Target="https://www.wussymag.com/all/2016/2/18/yesterqueers-queers-of-the-harlem-renaissanc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thelgbtsentinel.com/queer-blues-queens-early-20th-century/" TargetMode="External"/><Relationship Id="rId5" Type="http://schemas.openxmlformats.org/officeDocument/2006/relationships/hyperlink" Target="https://www.advocate.com/women/2017/3/16/women-who-paved-way-blues-singer-gladys-bentley" TargetMode="External"/><Relationship Id="rId4" Type="http://schemas.openxmlformats.org/officeDocument/2006/relationships/hyperlink" Target="https://www.sun-sentinel.com/entertainment/events/fl-xpm-2010-05-10-fl-gay-harlem-renaissance-exhibit-20100506-story.html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lboard.com/articles/news/pride/7824784/ma-rainey-lesbian-lyrics" TargetMode="External"/><Relationship Id="rId7" Type="http://schemas.openxmlformats.org/officeDocument/2006/relationships/hyperlink" Target="https://www.collectorsweekly.com/articles/singing-the-lesbian-blues-in-1920s-harlem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queerportraits.com/bio/rainey" TargetMode="External"/><Relationship Id="rId5" Type="http://schemas.openxmlformats.org/officeDocument/2006/relationships/hyperlink" Target="https://taggmagazine.com/queer-black-history-ma-rainey/" TargetMode="External"/><Relationship Id="rId4" Type="http://schemas.openxmlformats.org/officeDocument/2006/relationships/hyperlink" Target="https://www.youtube.com/watch?v=i2u6JO4Q5g0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v-and-radio/2019/mar/21/pose-review-ryan-murphy-show-voguing-underground-ballroom-new-york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washingtonblade.com/2019/04/11/paris-is-burning-will-return-to-theaters-for-pride-month/" TargetMode="External"/><Relationship Id="rId4" Type="http://schemas.openxmlformats.org/officeDocument/2006/relationships/hyperlink" Target="https://www.thenation.com/article/society/drag-queen-slave-ball/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GKcsdkgto&amp;t=29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m.us/story/how-crystal-labeija-reinvented-ball-culture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47CwiJLpe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xf6Cn2y2xEc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licatingqueertheory.wordpress.com/a-queer-ethnography-of-counter-culture-in-the-20th-century/queercore-homocore/" TargetMode="External"/><Relationship Id="rId7" Type="http://schemas.openxmlformats.org/officeDocument/2006/relationships/hyperlink" Target="https://haenfler.sites.grinnell.edu/subcultures-and-scenes/riot-grrrl-2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gritandglamourla.com/main/vaginal-davis-1" TargetMode="External"/><Relationship Id="rId5" Type="http://schemas.openxmlformats.org/officeDocument/2006/relationships/hyperlink" Target="https://one.usc.edu/archive-location/als-bar-0" TargetMode="External"/><Relationship Id="rId4" Type="http://schemas.openxmlformats.org/officeDocument/2006/relationships/hyperlink" Target="https://complicatingqueertheory.files.wordpress.com/2013/11/homocore2.jpg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DETXvi9yw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n043ArR98M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guardian.com/music/2019/jul/15/beth-ditto-how-we-made-gossip-standing-in-the-way-of-control-bible-belt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019d9679_3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23019d9679_3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59a809a65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859a809a65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062a030d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062a030d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59a809a65_3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59a809a65_3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Facilitator Note: These sites have free metronomes to use for this activity: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https://www.imusic-school.com/en/tools/online-metronome/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http://a.bestmetronome.com/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https://www.musicca.com/metronome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5a678a1f1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5a678a1f1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4b6f24af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4b6f24af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Photo: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https://www.highsnobiety.com/p/hayley-kiyoko-kehlani-what-i-need-video/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Photo: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https://queerspacemagazine.com/who-will-save-queer-hip-hop/zebrakatz/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Photo: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https://www.rollingstone.com/music/music-latin/kevin-fret-gay-trap-star-murdered-puerto-rico-777229/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Photo: </a:t>
            </a:r>
            <a:r>
              <a:rPr lang="en" u="sng" dirty="0">
                <a:solidFill>
                  <a:schemeClr val="hlink"/>
                </a:solidFill>
                <a:hlinkClick r:id="rId6"/>
              </a:rPr>
              <a:t>https://www.timeout.com/newyork/music/single-file-le-tigre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Photo: </a:t>
            </a:r>
            <a:r>
              <a:rPr lang="en" u="sng" dirty="0">
                <a:solidFill>
                  <a:schemeClr val="hlink"/>
                </a:solidFill>
                <a:hlinkClick r:id="rId7"/>
              </a:rPr>
              <a:t>https://qvoicenews.com/2018/09/12/mariachi-arcoiris-de-los-angeles-the-worlds-first-queer-mariachi-band/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Photo: </a:t>
            </a:r>
            <a:r>
              <a:rPr lang="en" u="sng" dirty="0">
                <a:solidFill>
                  <a:schemeClr val="hlink"/>
                </a:solidFill>
                <a:hlinkClick r:id="rId8"/>
              </a:rPr>
              <a:t>https://www.eonline.com/news/1120187/lil-nas-x-channels-buffy-thriller-and-more-in-new-rodeo-music-video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Quote: </a:t>
            </a:r>
            <a:r>
              <a:rPr lang="en" u="sng" dirty="0">
                <a:solidFill>
                  <a:schemeClr val="hlink"/>
                </a:solidFill>
                <a:hlinkClick r:id="rId9"/>
              </a:rPr>
              <a:t>https://www.musicnotes.com/now/omg/50-inspirational-quotes-about-music/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Photo: </a:t>
            </a:r>
            <a:r>
              <a:rPr lang="en" u="sng" dirty="0">
                <a:solidFill>
                  <a:schemeClr val="hlink"/>
                </a:solidFill>
                <a:hlinkClick r:id="rId10"/>
              </a:rPr>
              <a:t>https://www.out.com/music/2019/11/19/young-ma-first-lgbtq-rapper-cover-out-magazine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062a030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062a030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Facilitator Note: Play this video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https://www.youtube.com/watch?v=i2u6JO4Q5g0</a:t>
            </a:r>
            <a:r>
              <a:rPr lang="en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Facilitator Script: The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HR was historically known for its explosive impact on black literature, culture, music and fashion. What’s not said is that a lot of that culture was created and led by queer artists and writers. In particular there was a significant presence of lesbian and bisexual women leading the way in blues and jazz music and were often responsible for the night life of the Harlem club scene.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information to share: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https://www.sun-sentinel.com/entertainment/events/fl-xpm-2010-05-10-fl-gay-harlem-renaissance-exhibit-20100506-story.html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https://www.advocate.com/women/2017/3/16/women-who-paved-way-blues-singer-gladys-bentley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http://www.thelgbtsentinel.com/queer-blues-queens-early-20th-century/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https://www.wussymag.com/all/2016/2/18/yesterqueers-queers-of-the-harlem-renaissance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062a030d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062a030d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information to share: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https://www.billboard.com/articles/news/pride/7824784/ma-rainey-lesbian-lyrics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https://www.youtube.com/watch?v=i2u6JO4Q5g0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https://taggmagazine.com/queer-black-history-ma-rainey/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https://www.queerportraits.com/bio/rainey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https://www.collectorsweekly.com/articles/singing-the-lesbian-blues-in-1920s-harlem/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062a030d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8062a030d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Facilitator Script: </a:t>
            </a: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Ball Culture been around since the 1800s at least. In the 1960s it was predominantly led by white audiences. That evolved over time thanks to people like Crystal </a:t>
            </a:r>
            <a:r>
              <a:rPr lang="en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Labeija</a:t>
            </a:r>
            <a:r>
              <a:rPr lang="en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(on next slide).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Additional information to share: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https://www.theguardian.com/tv-and-radio/2019/mar/21/pose-review-ryan-murphy-show-voguing-underground-ballroom-new-york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https://www.thenation.com/article/society/drag-queen-slave-ball/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Photo: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https://www.washingtonblade.com/2019/04/11/paris-is-burning-will-return-to-theaters-for-pride-month/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062a030d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062a030d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Facilitator note: Play video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https://www.youtube.com/watch?v=pKGKcsdkgto&amp;t=29s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information to share: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https://www.them.us/story/how-crystal-labeija-reinvented-ball-culture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062a030d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8062a030d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Facilitator Note: Play this trailer for Paris is Burning: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https://www.youtube.com/watch?v=o47CwiJLpes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documentary can be watched her: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https://www.youtube.com/watch?v=xf6Cn2y2xEc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019d9679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g23019d9679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062a030d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062a030d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Facilitator Script: Queerness was a big part of punk rock as well! The </a:t>
            </a:r>
            <a:r>
              <a:rPr lang="en" u="sng" dirty="0">
                <a:solidFill>
                  <a:srgbClr val="1155CC"/>
                </a:solidFill>
                <a:hlinkClick r:id="rId3"/>
              </a:rPr>
              <a:t>Homocore Zine in the late 80s</a:t>
            </a:r>
            <a:r>
              <a:rPr lang="en" dirty="0">
                <a:solidFill>
                  <a:schemeClr val="dk1"/>
                </a:solidFill>
              </a:rPr>
              <a:t> was a San Francisco zine that contributed to the Queercore movement, which fused elements of punk and hardcore counterculture with the queer culture. </a:t>
            </a:r>
            <a:r>
              <a:rPr lang="en" dirty="0">
                <a:solidFill>
                  <a:srgbClr val="444444"/>
                </a:solidFill>
                <a:highlight>
                  <a:srgbClr val="FFFFFF"/>
                </a:highlight>
              </a:rPr>
              <a:t>The fusion was a response to sexism and homophobia within the existing punk scene. </a:t>
            </a:r>
            <a:r>
              <a:rPr lang="en" dirty="0">
                <a:solidFill>
                  <a:schemeClr val="dk1"/>
                </a:solidFill>
              </a:rPr>
              <a:t>Some bands: were G.L.O.S.S., Le Tigre/Bikini Kill, and Limp Wrist.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https://complicatingqueertheory.files.wordpress.com/2013/11/homocore2.jpg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https://one.usc.edu/archive-location/als-bar-0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http://gritandglamourla.com/main/vaginal-davis-1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https://haenfler.sites.grinnell.edu/subcultures-and-scenes/riot-grrrl-2/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062a030d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062a030d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Facilitator Note: Play this video of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Martin Sorrondeguy - 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https://www.youtube.com/watch?v=ZhDETXvi9yw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062a030d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8062a030d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" u="none" dirty="0">
                <a:solidFill>
                  <a:schemeClr val="hlink"/>
                </a:solidFill>
              </a:rPr>
              <a:t>Facilitator note: Play this video - </a:t>
            </a:r>
            <a:r>
              <a:rPr lang="en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https://www.youtube.com/watch?v=yn043ArR98M</a:t>
            </a:r>
            <a:endParaRPr lang="en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u="none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 dirty="0">
                <a:solidFill>
                  <a:schemeClr val="hlink"/>
                </a:solidFill>
              </a:rPr>
              <a:t>Additional information to share:</a:t>
            </a:r>
            <a:endParaRPr u="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https://www.theguardian.com/music/2019/jul/15/beth-ditto-how-we-made-gossip-standing-in-the-way-of-control-bible-belt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062a030d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062a030d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7b9b2432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87b9b2432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5f0cc1f1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85f0cc1f1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3019d9679_3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23019d9679_3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217d320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217d320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25726a7c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825726a7c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5f0cc1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85f0cc1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205cd327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/>
              <a:t>Facilitator Script: Let’s look at some ways music shows up in our everyday lives and how our bodies have rhythms of their own.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7205cd327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4b6f24af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4b6f24af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062a030d4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062a030d4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3c79f07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3c79f07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WITH PHOTO-with subhead">
  <p:cSld name="Cover-WITH PHOTO-with subhead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>
            <a:spLocks noGrp="1"/>
          </p:cNvSpPr>
          <p:nvPr>
            <p:ph type="pic" idx="2"/>
          </p:nvPr>
        </p:nvSpPr>
        <p:spPr>
          <a:xfrm>
            <a:off x="0" y="2303463"/>
            <a:ext cx="9144000" cy="2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304800" y="1295400"/>
            <a:ext cx="86868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E4F3D7"/>
              </a:buClr>
              <a:buSzPts val="2800"/>
              <a:buFont typeface="Arial"/>
              <a:buNone/>
              <a:defRPr sz="3200" b="0" i="0" u="none" strike="noStrike" cap="none">
                <a:solidFill>
                  <a:srgbClr val="E4F3D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ctrTitle"/>
          </p:nvPr>
        </p:nvSpPr>
        <p:spPr>
          <a:xfrm>
            <a:off x="304800" y="228600"/>
            <a:ext cx="84582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ltra"/>
              <a:buNone/>
              <a:defRPr sz="5400" b="0" i="0" u="none" strike="noStrike" cap="non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0" name="Google Shape;40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31086"/>
            <a:ext cx="9144000" cy="10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WITH PHOTO-no subhead">
  <p:cSld name="Cover-WITH PHOTO-no subhea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>
            <a:spLocks noGrp="1"/>
          </p:cNvSpPr>
          <p:nvPr>
            <p:ph type="pic" idx="2"/>
          </p:nvPr>
        </p:nvSpPr>
        <p:spPr>
          <a:xfrm>
            <a:off x="0" y="2303463"/>
            <a:ext cx="9144000" cy="2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2"/>
          <p:cNvSpPr txBox="1">
            <a:spLocks noGrp="1"/>
          </p:cNvSpPr>
          <p:nvPr>
            <p:ph type="ctrTitle"/>
          </p:nvPr>
        </p:nvSpPr>
        <p:spPr>
          <a:xfrm>
            <a:off x="304800" y="228600"/>
            <a:ext cx="8458200" cy="20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ltra"/>
              <a:buNone/>
              <a:defRPr sz="5400" b="0" i="0" u="none" strike="noStrike" cap="non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31086"/>
            <a:ext cx="9144000" cy="10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no photo-subhead">
  <p:cSld name="Divider-no photo-subhead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304800" y="3180160"/>
            <a:ext cx="86868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E4F3D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4F3D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ctrTitle"/>
          </p:nvPr>
        </p:nvSpPr>
        <p:spPr>
          <a:xfrm>
            <a:off x="304800" y="2113360"/>
            <a:ext cx="84582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ltra"/>
              <a:buNone/>
              <a:defRPr sz="4800" b="0" i="0" u="none" strike="noStrike" cap="non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200" cy="6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no photo">
  <p:cSld name="Divider-no phot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ctrTitle"/>
          </p:nvPr>
        </p:nvSpPr>
        <p:spPr>
          <a:xfrm>
            <a:off x="304800" y="1676400"/>
            <a:ext cx="84582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ltra"/>
              <a:buNone/>
              <a:defRPr sz="4800" b="0" i="0" u="none" strike="noStrike" cap="non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200" cy="6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1 photo-subhead">
  <p:cSld name="Divider-1 photo-subhead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5"/>
          <p:cNvSpPr txBox="1">
            <a:spLocks noGrp="1"/>
          </p:cNvSpPr>
          <p:nvPr>
            <p:ph type="subTitle" idx="1"/>
          </p:nvPr>
        </p:nvSpPr>
        <p:spPr>
          <a:xfrm>
            <a:off x="304800" y="3200400"/>
            <a:ext cx="60198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E4F3D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4F3D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304800" y="2133600"/>
            <a:ext cx="58674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ltra"/>
              <a:buNone/>
              <a:defRPr sz="4800" b="0" i="0" u="none" strike="noStrike" cap="non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200" cy="6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>
            <a:spLocks noGrp="1"/>
          </p:cNvSpPr>
          <p:nvPr>
            <p:ph type="pic" idx="2"/>
          </p:nvPr>
        </p:nvSpPr>
        <p:spPr>
          <a:xfrm>
            <a:off x="6510528" y="1219200"/>
            <a:ext cx="2667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1" name="Google Shape;61;p15"/>
          <p:cNvCxnSpPr/>
          <p:nvPr/>
        </p:nvCxnSpPr>
        <p:spPr>
          <a:xfrm>
            <a:off x="6477000" y="1219200"/>
            <a:ext cx="0" cy="35814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1 photo">
  <p:cSld name="Divider-1 phot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>
            <a:spLocks noGrp="1"/>
          </p:cNvSpPr>
          <p:nvPr>
            <p:ph type="ctrTitle"/>
          </p:nvPr>
        </p:nvSpPr>
        <p:spPr>
          <a:xfrm>
            <a:off x="304800" y="1676400"/>
            <a:ext cx="58674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ltra"/>
              <a:buNone/>
              <a:defRPr sz="4800" b="0" i="0" u="none" strike="noStrike" cap="non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200" cy="6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6510528" y="1219200"/>
            <a:ext cx="2667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7" name="Google Shape;67;p16"/>
          <p:cNvCxnSpPr/>
          <p:nvPr/>
        </p:nvCxnSpPr>
        <p:spPr>
          <a:xfrm>
            <a:off x="6477000" y="1219200"/>
            <a:ext cx="0" cy="35814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two photos-subhead">
  <p:cSld name="Divider-two photos-subhead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90307"/>
            <a:ext cx="9144000" cy="46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304800" y="3637360"/>
            <a:ext cx="60198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E4F3D7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4F3D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ctrTitle"/>
          </p:nvPr>
        </p:nvSpPr>
        <p:spPr>
          <a:xfrm>
            <a:off x="304800" y="2570560"/>
            <a:ext cx="80010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ltra"/>
              <a:buNone/>
              <a:defRPr sz="4800" b="0" i="0" u="none" strike="noStrike" cap="non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200" cy="6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>
            <a:spLocks noGrp="1"/>
          </p:cNvSpPr>
          <p:nvPr>
            <p:ph type="pic" idx="2"/>
          </p:nvPr>
        </p:nvSpPr>
        <p:spPr>
          <a:xfrm>
            <a:off x="2819400" y="0"/>
            <a:ext cx="63246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4" name="Google Shape;74;p17"/>
          <p:cNvCxnSpPr/>
          <p:nvPr/>
        </p:nvCxnSpPr>
        <p:spPr>
          <a:xfrm rot="10800000">
            <a:off x="-106498" y="2190306"/>
            <a:ext cx="92505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17"/>
          <p:cNvSpPr>
            <a:spLocks noGrp="1"/>
          </p:cNvSpPr>
          <p:nvPr>
            <p:ph type="pic" idx="3"/>
          </p:nvPr>
        </p:nvSpPr>
        <p:spPr>
          <a:xfrm>
            <a:off x="0" y="0"/>
            <a:ext cx="27432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two photos">
  <p:cSld name="Divider-two photo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90307"/>
            <a:ext cx="9144000" cy="46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>
            <a:spLocks noGrp="1"/>
          </p:cNvSpPr>
          <p:nvPr>
            <p:ph type="ctrTitle"/>
          </p:nvPr>
        </p:nvSpPr>
        <p:spPr>
          <a:xfrm>
            <a:off x="304800" y="2190307"/>
            <a:ext cx="8001000" cy="26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ltra"/>
              <a:buNone/>
              <a:defRPr sz="4800" b="0" i="0" u="none" strike="noStrike" cap="non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200" cy="6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2819400" y="0"/>
            <a:ext cx="63246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1" name="Google Shape;81;p18"/>
          <p:cNvCxnSpPr/>
          <p:nvPr/>
        </p:nvCxnSpPr>
        <p:spPr>
          <a:xfrm rot="10800000">
            <a:off x="-106498" y="2190306"/>
            <a:ext cx="92505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8"/>
          <p:cNvSpPr>
            <a:spLocks noGrp="1"/>
          </p:cNvSpPr>
          <p:nvPr>
            <p:ph type="pic" idx="3"/>
          </p:nvPr>
        </p:nvSpPr>
        <p:spPr>
          <a:xfrm>
            <a:off x="0" y="0"/>
            <a:ext cx="27432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>
            <a:spLocks noGrp="1"/>
          </p:cNvSpPr>
          <p:nvPr>
            <p:ph type="ctrTitle"/>
          </p:nvPr>
        </p:nvSpPr>
        <p:spPr>
          <a:xfrm>
            <a:off x="304800" y="1600200"/>
            <a:ext cx="8458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ltra"/>
              <a:buNone/>
              <a:defRPr sz="4800" b="0" i="0" u="none" strike="noStrike" cap="non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6" name="Google Shape;86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4232602"/>
            <a:ext cx="2488800" cy="10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/>
          <p:nvPr/>
        </p:nvSpPr>
        <p:spPr>
          <a:xfrm>
            <a:off x="4191000" y="4766846"/>
            <a:ext cx="236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www.gsanetwork.org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—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—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 i="0" u="none" strike="noStrike" cap="none">
                <a:solidFill>
                  <a:schemeClr val="lt2"/>
                </a:solidFill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▪"/>
              <a:defRPr sz="240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Char char="—"/>
              <a:defRPr sz="200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 i="0" u="none" strike="noStrike" cap="none">
                <a:solidFill>
                  <a:schemeClr val="dk1"/>
                </a:solidFill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>
            <a:spLocks noGrp="1"/>
          </p:cNvSpPr>
          <p:nvPr>
            <p:ph type="pic" idx="2"/>
          </p:nvPr>
        </p:nvSpPr>
        <p:spPr>
          <a:xfrm>
            <a:off x="533400" y="1600200"/>
            <a:ext cx="373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elvetica Neue"/>
              <a:buChar char="▪"/>
              <a:defRPr sz="28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marR="0" lvl="1" indent="-2857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ctrTitle"/>
          </p:nvPr>
        </p:nvSpPr>
        <p:spPr>
          <a:xfrm>
            <a:off x="685800" y="1524000"/>
            <a:ext cx="777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ctrTitle"/>
          </p:nvPr>
        </p:nvSpPr>
        <p:spPr>
          <a:xfrm>
            <a:off x="4572000" y="1295400"/>
            <a:ext cx="4191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25"/>
          <p:cNvSpPr>
            <a:spLocks noGrp="1"/>
          </p:cNvSpPr>
          <p:nvPr>
            <p:ph type="pic" idx="2"/>
          </p:nvPr>
        </p:nvSpPr>
        <p:spPr>
          <a:xfrm>
            <a:off x="533400" y="762000"/>
            <a:ext cx="3733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▪"/>
              <a:defRPr sz="280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 sz="240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 i="0" u="none" strike="noStrike" cap="none">
                <a:solidFill>
                  <a:schemeClr val="dk1"/>
                </a:solidFill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>
            <a:spLocks noGrp="1"/>
          </p:cNvSpPr>
          <p:nvPr>
            <p:ph type="pic" idx="2"/>
          </p:nvPr>
        </p:nvSpPr>
        <p:spPr>
          <a:xfrm>
            <a:off x="533400" y="1600200"/>
            <a:ext cx="373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elvetica Neue"/>
              <a:buChar char="▪"/>
              <a:defRPr sz="28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marR="0" lvl="1" indent="-2857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▪"/>
              <a:defRPr sz="280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 sz="240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▪"/>
              <a:defRPr sz="280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 sz="240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None/>
              <a:defRPr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WITH PHOTO-with subhead">
  <p:cSld name="Cover-WITH PHOTO-with subhead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>
            <a:spLocks noGrp="1"/>
          </p:cNvSpPr>
          <p:nvPr>
            <p:ph type="pic" idx="2"/>
          </p:nvPr>
        </p:nvSpPr>
        <p:spPr>
          <a:xfrm>
            <a:off x="0" y="2303463"/>
            <a:ext cx="9144000" cy="2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0" name="Google Shape;120;p3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0"/>
          <p:cNvSpPr txBox="1">
            <a:spLocks noGrp="1"/>
          </p:cNvSpPr>
          <p:nvPr>
            <p:ph type="subTitle" idx="1"/>
          </p:nvPr>
        </p:nvSpPr>
        <p:spPr>
          <a:xfrm>
            <a:off x="304800" y="1295400"/>
            <a:ext cx="86868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E4F3D7"/>
              </a:buClr>
              <a:buSzPts val="2800"/>
              <a:buNone/>
              <a:defRPr sz="3200" i="0" u="none" strike="noStrike" cap="none">
                <a:solidFill>
                  <a:srgbClr val="E4F3D7"/>
                </a:solidFill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80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40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00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00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 i="0" u="none" strike="noStrike" cap="none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ctrTitle"/>
          </p:nvPr>
        </p:nvSpPr>
        <p:spPr>
          <a:xfrm>
            <a:off x="304800" y="228600"/>
            <a:ext cx="84582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31086"/>
            <a:ext cx="9144000" cy="10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-WITH PHOTO-no subhead">
  <p:cSld name="Cover-WITH PHOTO-no subhead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>
            <a:spLocks noGrp="1"/>
          </p:cNvSpPr>
          <p:nvPr>
            <p:ph type="pic" idx="2"/>
          </p:nvPr>
        </p:nvSpPr>
        <p:spPr>
          <a:xfrm>
            <a:off x="0" y="2303463"/>
            <a:ext cx="9144000" cy="2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1"/>
          <p:cNvSpPr txBox="1">
            <a:spLocks noGrp="1"/>
          </p:cNvSpPr>
          <p:nvPr>
            <p:ph type="ctrTitle"/>
          </p:nvPr>
        </p:nvSpPr>
        <p:spPr>
          <a:xfrm>
            <a:off x="304800" y="228600"/>
            <a:ext cx="8458200" cy="20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8" name="Google Shape;128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31086"/>
            <a:ext cx="9144000" cy="10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—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33400" y="1600200"/>
            <a:ext cx="373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no photo-subhead">
  <p:cSld name="Divider-no photo-subhead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2"/>
          <p:cNvSpPr txBox="1">
            <a:spLocks noGrp="1"/>
          </p:cNvSpPr>
          <p:nvPr>
            <p:ph type="subTitle" idx="1"/>
          </p:nvPr>
        </p:nvSpPr>
        <p:spPr>
          <a:xfrm>
            <a:off x="304800" y="3180160"/>
            <a:ext cx="86868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E4F3D7"/>
              </a:buClr>
              <a:buSzPts val="2800"/>
              <a:buNone/>
              <a:defRPr sz="2800" i="0" u="none" strike="noStrike" cap="none">
                <a:solidFill>
                  <a:srgbClr val="E4F3D7"/>
                </a:solidFill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ctrTitle"/>
          </p:nvPr>
        </p:nvSpPr>
        <p:spPr>
          <a:xfrm>
            <a:off x="304800" y="2113350"/>
            <a:ext cx="85353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3" name="Google Shape;133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200" cy="6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no photo">
  <p:cSld name="Divider-no photo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3"/>
          <p:cNvSpPr txBox="1">
            <a:spLocks noGrp="1"/>
          </p:cNvSpPr>
          <p:nvPr>
            <p:ph type="ctrTitle"/>
          </p:nvPr>
        </p:nvSpPr>
        <p:spPr>
          <a:xfrm>
            <a:off x="304800" y="1676400"/>
            <a:ext cx="85578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Cabin Sketch"/>
              <a:buNone/>
              <a:defRPr sz="1800" b="1">
                <a:latin typeface="Cabin Sketch"/>
                <a:ea typeface="Cabin Sketch"/>
                <a:cs typeface="Cabin Sketch"/>
                <a:sym typeface="Cabin Sketch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Cabin Sketch"/>
              <a:buNone/>
              <a:defRPr sz="1800" b="1">
                <a:latin typeface="Cabin Sketch"/>
                <a:ea typeface="Cabin Sketch"/>
                <a:cs typeface="Cabin Sketch"/>
                <a:sym typeface="Cabin Sketch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Cabin Sketch"/>
              <a:buNone/>
              <a:defRPr sz="1800" b="1">
                <a:latin typeface="Cabin Sketch"/>
                <a:ea typeface="Cabin Sketch"/>
                <a:cs typeface="Cabin Sketch"/>
                <a:sym typeface="Cabin Sketch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Cabin Sketch"/>
              <a:buNone/>
              <a:defRPr sz="1800" b="1">
                <a:latin typeface="Cabin Sketch"/>
                <a:ea typeface="Cabin Sketch"/>
                <a:cs typeface="Cabin Sketch"/>
                <a:sym typeface="Cabin Sketch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Cabin Sketch"/>
              <a:buNone/>
              <a:defRPr sz="1800" b="1">
                <a:latin typeface="Cabin Sketch"/>
                <a:ea typeface="Cabin Sketch"/>
                <a:cs typeface="Cabin Sketch"/>
                <a:sym typeface="Cabin Sketch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Cabin Sketch"/>
              <a:buNone/>
              <a:defRPr sz="1800" b="1">
                <a:latin typeface="Cabin Sketch"/>
                <a:ea typeface="Cabin Sketch"/>
                <a:cs typeface="Cabin Sketch"/>
                <a:sym typeface="Cabin Sketch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Cabin Sketch"/>
              <a:buNone/>
              <a:defRPr sz="1800" b="1">
                <a:latin typeface="Cabin Sketch"/>
                <a:ea typeface="Cabin Sketch"/>
                <a:cs typeface="Cabin Sketch"/>
                <a:sym typeface="Cabin Sketch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Cabin Sketch"/>
              <a:buNone/>
              <a:defRPr sz="1800" b="1"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endParaRPr/>
          </a:p>
        </p:txBody>
      </p:sp>
      <p:pic>
        <p:nvPicPr>
          <p:cNvPr id="137" name="Google Shape;137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200" cy="6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1 photo-subhead">
  <p:cSld name="Divider-1 photo-subhead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4"/>
          <p:cNvSpPr txBox="1">
            <a:spLocks noGrp="1"/>
          </p:cNvSpPr>
          <p:nvPr>
            <p:ph type="subTitle" idx="1"/>
          </p:nvPr>
        </p:nvSpPr>
        <p:spPr>
          <a:xfrm>
            <a:off x="304800" y="3200400"/>
            <a:ext cx="60198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E4F3D7"/>
              </a:buClr>
              <a:buSzPts val="2800"/>
              <a:buNone/>
              <a:defRPr sz="2800" i="0" u="none" strike="noStrike" cap="none">
                <a:solidFill>
                  <a:srgbClr val="E4F3D7"/>
                </a:solidFill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ctrTitle"/>
          </p:nvPr>
        </p:nvSpPr>
        <p:spPr>
          <a:xfrm>
            <a:off x="304800" y="2133600"/>
            <a:ext cx="58674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endParaRPr/>
          </a:p>
        </p:txBody>
      </p:sp>
      <p:pic>
        <p:nvPicPr>
          <p:cNvPr id="142" name="Google Shape;142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200" cy="6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4"/>
          <p:cNvSpPr>
            <a:spLocks noGrp="1"/>
          </p:cNvSpPr>
          <p:nvPr>
            <p:ph type="pic" idx="2"/>
          </p:nvPr>
        </p:nvSpPr>
        <p:spPr>
          <a:xfrm>
            <a:off x="6510528" y="1219200"/>
            <a:ext cx="2667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4" name="Google Shape;144;p34"/>
          <p:cNvCxnSpPr/>
          <p:nvPr/>
        </p:nvCxnSpPr>
        <p:spPr>
          <a:xfrm>
            <a:off x="6477000" y="1219200"/>
            <a:ext cx="0" cy="35814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1 photo">
  <p:cSld name="Divider-1 photo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5"/>
          <p:cNvSpPr txBox="1">
            <a:spLocks noGrp="1"/>
          </p:cNvSpPr>
          <p:nvPr>
            <p:ph type="ctrTitle"/>
          </p:nvPr>
        </p:nvSpPr>
        <p:spPr>
          <a:xfrm>
            <a:off x="304800" y="1676400"/>
            <a:ext cx="58674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endParaRPr/>
          </a:p>
        </p:txBody>
      </p:sp>
      <p:pic>
        <p:nvPicPr>
          <p:cNvPr id="148" name="Google Shape;148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200" cy="6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5"/>
          <p:cNvSpPr>
            <a:spLocks noGrp="1"/>
          </p:cNvSpPr>
          <p:nvPr>
            <p:ph type="pic" idx="2"/>
          </p:nvPr>
        </p:nvSpPr>
        <p:spPr>
          <a:xfrm>
            <a:off x="6510528" y="1219200"/>
            <a:ext cx="2667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0" name="Google Shape;150;p35"/>
          <p:cNvCxnSpPr/>
          <p:nvPr/>
        </p:nvCxnSpPr>
        <p:spPr>
          <a:xfrm>
            <a:off x="6477000" y="1219200"/>
            <a:ext cx="0" cy="35814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two photos-subhead">
  <p:cSld name="Divider-two photos-subhead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90307"/>
            <a:ext cx="9144000" cy="46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6"/>
          <p:cNvSpPr txBox="1">
            <a:spLocks noGrp="1"/>
          </p:cNvSpPr>
          <p:nvPr>
            <p:ph type="subTitle" idx="1"/>
          </p:nvPr>
        </p:nvSpPr>
        <p:spPr>
          <a:xfrm>
            <a:off x="304800" y="3637360"/>
            <a:ext cx="60198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E4F3D7"/>
              </a:buClr>
              <a:buSzPts val="2800"/>
              <a:buNone/>
              <a:defRPr sz="2800" i="0" u="none" strike="noStrike" cap="none">
                <a:solidFill>
                  <a:srgbClr val="E4F3D7"/>
                </a:solidFill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ctrTitle"/>
          </p:nvPr>
        </p:nvSpPr>
        <p:spPr>
          <a:xfrm>
            <a:off x="304800" y="2570560"/>
            <a:ext cx="80010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6000"/>
              <a:buFont typeface="Cabin Sketch"/>
              <a:buNone/>
              <a:defRPr sz="6000" b="1"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endParaRPr/>
          </a:p>
        </p:txBody>
      </p:sp>
      <p:pic>
        <p:nvPicPr>
          <p:cNvPr id="155" name="Google Shape;155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200" cy="6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6"/>
          <p:cNvSpPr>
            <a:spLocks noGrp="1"/>
          </p:cNvSpPr>
          <p:nvPr>
            <p:ph type="pic" idx="2"/>
          </p:nvPr>
        </p:nvSpPr>
        <p:spPr>
          <a:xfrm>
            <a:off x="2819400" y="0"/>
            <a:ext cx="63246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7" name="Google Shape;157;p36"/>
          <p:cNvCxnSpPr/>
          <p:nvPr/>
        </p:nvCxnSpPr>
        <p:spPr>
          <a:xfrm rot="10800000">
            <a:off x="-106498" y="2190306"/>
            <a:ext cx="92505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36"/>
          <p:cNvSpPr>
            <a:spLocks noGrp="1"/>
          </p:cNvSpPr>
          <p:nvPr>
            <p:ph type="pic" idx="3"/>
          </p:nvPr>
        </p:nvSpPr>
        <p:spPr>
          <a:xfrm>
            <a:off x="0" y="0"/>
            <a:ext cx="27432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-two photos">
  <p:cSld name="Divider-two photo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90307"/>
            <a:ext cx="9144000" cy="46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7"/>
          <p:cNvSpPr txBox="1">
            <a:spLocks noGrp="1"/>
          </p:cNvSpPr>
          <p:nvPr>
            <p:ph type="ctrTitle"/>
          </p:nvPr>
        </p:nvSpPr>
        <p:spPr>
          <a:xfrm>
            <a:off x="304800" y="2190307"/>
            <a:ext cx="8001000" cy="26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2" name="Google Shape;162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200" cy="6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7"/>
          <p:cNvSpPr>
            <a:spLocks noGrp="1"/>
          </p:cNvSpPr>
          <p:nvPr>
            <p:ph type="pic" idx="2"/>
          </p:nvPr>
        </p:nvSpPr>
        <p:spPr>
          <a:xfrm>
            <a:off x="2819400" y="0"/>
            <a:ext cx="63246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4" name="Google Shape;164;p37"/>
          <p:cNvCxnSpPr/>
          <p:nvPr/>
        </p:nvCxnSpPr>
        <p:spPr>
          <a:xfrm rot="10800000">
            <a:off x="-106498" y="2190306"/>
            <a:ext cx="92505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37"/>
          <p:cNvSpPr>
            <a:spLocks noGrp="1"/>
          </p:cNvSpPr>
          <p:nvPr>
            <p:ph type="pic" idx="3"/>
          </p:nvPr>
        </p:nvSpPr>
        <p:spPr>
          <a:xfrm>
            <a:off x="0" y="0"/>
            <a:ext cx="27432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8"/>
          <p:cNvSpPr txBox="1">
            <a:spLocks noGrp="1"/>
          </p:cNvSpPr>
          <p:nvPr>
            <p:ph type="ctrTitle"/>
          </p:nvPr>
        </p:nvSpPr>
        <p:spPr>
          <a:xfrm>
            <a:off x="304800" y="1600200"/>
            <a:ext cx="85239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6000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9" name="Google Shape;169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4232602"/>
            <a:ext cx="2488800" cy="10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8"/>
          <p:cNvSpPr txBox="1"/>
          <p:nvPr/>
        </p:nvSpPr>
        <p:spPr>
          <a:xfrm>
            <a:off x="4191000" y="4766846"/>
            <a:ext cx="236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www.gsanetwork.org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685800" y="1524000"/>
            <a:ext cx="7772400" cy="297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4572000" y="1295400"/>
            <a:ext cx="4191000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120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>
            <a:spLocks noGrp="1"/>
          </p:cNvSpPr>
          <p:nvPr>
            <p:ph type="pic" idx="2"/>
          </p:nvPr>
        </p:nvSpPr>
        <p:spPr>
          <a:xfrm>
            <a:off x="533400" y="762000"/>
            <a:ext cx="3733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>
            <a:spLocks noGrp="1"/>
          </p:cNvSpPr>
          <p:nvPr>
            <p:ph type="pic" idx="2"/>
          </p:nvPr>
        </p:nvSpPr>
        <p:spPr>
          <a:xfrm>
            <a:off x="533400" y="1600200"/>
            <a:ext cx="373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158" cy="6503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bin Sketch"/>
              <a:buNone/>
              <a:defRPr sz="4900" b="1" i="0" u="none" strike="noStrike" cap="none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Helvetica Neue"/>
              <a:buChar char="▪"/>
              <a:defRPr sz="28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elvetica Neue"/>
              <a:buChar char="–"/>
              <a:defRPr sz="24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6019800"/>
            <a:ext cx="1582200" cy="650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hyperlink" Target="https://www.musicnotes.com/search/go?w=Herbie%20Hancock&amp;utm_source=Musicnotes%20Now&amp;utm_medium=referral&amp;utm_campaign=50-Inspirational-Quotes-About-Music-mdash-Musicnotes-No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hyperlink" Target="http://www.youtube.com/watch?v=VjRn7_cC8N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KGKcsdkgt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47CwiJLp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hDETXvi9y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n043ArR98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sanetwork.org/tag/youth-voice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jpeg"/><Relationship Id="rId4" Type="http://schemas.openxmlformats.org/officeDocument/2006/relationships/hyperlink" Target="https://gsanetwork.org/resources/virtual-gsas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>
            <a:spLocks noGrp="1"/>
          </p:cNvSpPr>
          <p:nvPr>
            <p:ph type="subTitle" idx="1"/>
          </p:nvPr>
        </p:nvSpPr>
        <p:spPr>
          <a:xfrm>
            <a:off x="340475" y="1569600"/>
            <a:ext cx="91440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E4F3D7"/>
              </a:buClr>
              <a:buFont typeface="Arial"/>
              <a:buNone/>
            </a:pPr>
            <a:r>
              <a:rPr lang="en" sz="3000" b="1">
                <a:latin typeface="Candal"/>
                <a:ea typeface="Candal"/>
                <a:cs typeface="Candal"/>
                <a:sym typeface="Candal"/>
              </a:rPr>
              <a:t>Finding Our Rhythm</a:t>
            </a:r>
            <a:endParaRPr sz="3000" b="1" i="0" u="none" strike="noStrike" cap="none">
              <a:solidFill>
                <a:srgbClr val="E4F3D7"/>
              </a:solidFill>
              <a:latin typeface="Candal"/>
              <a:ea typeface="Candal"/>
              <a:cs typeface="Candal"/>
              <a:sym typeface="Candal"/>
            </a:endParaRPr>
          </a:p>
        </p:txBody>
      </p:sp>
      <p:sp>
        <p:nvSpPr>
          <p:cNvPr id="177" name="Google Shape;177;p39"/>
          <p:cNvSpPr txBox="1">
            <a:spLocks noGrp="1"/>
          </p:cNvSpPr>
          <p:nvPr>
            <p:ph type="ctrTitle"/>
          </p:nvPr>
        </p:nvSpPr>
        <p:spPr>
          <a:xfrm>
            <a:off x="209400" y="161025"/>
            <a:ext cx="8725200" cy="15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Ultra"/>
              <a:buNone/>
            </a:pPr>
            <a:r>
              <a:rPr lang="en" sz="6000" b="1">
                <a:latin typeface="Archivo Black"/>
                <a:ea typeface="Archivo Black"/>
                <a:cs typeface="Archivo Black"/>
                <a:sym typeface="Archivo Black"/>
              </a:rPr>
              <a:t>TRANS &amp; QUEER MUSIC RESISTANCE</a:t>
            </a:r>
            <a:endParaRPr sz="60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cxnSp>
        <p:nvCxnSpPr>
          <p:cNvPr id="181" name="Google Shape;181;p39"/>
          <p:cNvCxnSpPr/>
          <p:nvPr/>
        </p:nvCxnSpPr>
        <p:spPr>
          <a:xfrm>
            <a:off x="256875" y="5317399"/>
            <a:ext cx="0" cy="574500"/>
          </a:xfrm>
          <a:prstGeom prst="straightConnector1">
            <a:avLst/>
          </a:prstGeom>
          <a:noFill/>
          <a:ln w="44450" cap="flat" cmpd="sng">
            <a:solidFill>
              <a:srgbClr val="76BF3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39"/>
          <p:cNvSpPr txBox="1"/>
          <p:nvPr/>
        </p:nvSpPr>
        <p:spPr>
          <a:xfrm>
            <a:off x="340475" y="5315463"/>
            <a:ext cx="5334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Created by the Youth Organizing Team</a:t>
            </a:r>
            <a:endParaRPr sz="16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</p:txBody>
      </p:sp>
      <p:pic>
        <p:nvPicPr>
          <p:cNvPr id="10" name="Picture Placeholder 8">
            <a:extLst>
              <a:ext uri="{FF2B5EF4-FFF2-40B4-BE49-F238E27FC236}">
                <a16:creationId xmlns:a16="http://schemas.microsoft.com/office/drawing/2014/main" id="{165060AE-7ECF-D142-8D4D-B1EADFB41E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27906"/>
            <a:ext cx="9144000" cy="26495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1EE425D-7904-3940-84C5-C1542664873B}"/>
              </a:ext>
            </a:extLst>
          </p:cNvPr>
          <p:cNvGrpSpPr/>
          <p:nvPr/>
        </p:nvGrpSpPr>
        <p:grpSpPr>
          <a:xfrm>
            <a:off x="0" y="3962400"/>
            <a:ext cx="9144000" cy="1616274"/>
            <a:chOff x="0" y="3962400"/>
            <a:chExt cx="9144000" cy="161627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0EAAFE-A75C-AC40-B0E5-6223B6BDB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962400"/>
              <a:ext cx="9144000" cy="161627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C6E119-33EB-9744-B4D1-CC074CF90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4232602"/>
              <a:ext cx="2488870" cy="10230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/>
          <p:cNvSpPr txBox="1">
            <a:spLocks noGrp="1"/>
          </p:cNvSpPr>
          <p:nvPr>
            <p:ph type="title"/>
          </p:nvPr>
        </p:nvSpPr>
        <p:spPr>
          <a:xfrm>
            <a:off x="280550" y="19852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>
                <a:latin typeface="Archivo Black"/>
                <a:ea typeface="Archivo Black"/>
                <a:cs typeface="Archivo Black"/>
                <a:sym typeface="Archivo Black"/>
              </a:rPr>
              <a:t>Universal Rhythm</a:t>
            </a:r>
            <a:endParaRPr sz="64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59" name="Google Shape;259;p48"/>
          <p:cNvSpPr txBox="1">
            <a:spLocks noGrp="1"/>
          </p:cNvSpPr>
          <p:nvPr>
            <p:ph type="body" idx="1"/>
          </p:nvPr>
        </p:nvSpPr>
        <p:spPr>
          <a:xfrm>
            <a:off x="521175" y="1795725"/>
            <a:ext cx="3725100" cy="46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/>
              <a:t>The heartbeat is one of the universal rhythms we share.</a:t>
            </a:r>
            <a:endParaRPr sz="2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If you listen close you will hear: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</a:rPr>
              <a:t>Lub-Dub, Lub-Dub, Lub-Dub, Lub-Dub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</a:rPr>
              <a:t>Try to find your heart’s rhythm and time it with your breath!</a:t>
            </a:r>
            <a:br>
              <a:rPr lang="en" sz="2200">
                <a:solidFill>
                  <a:schemeClr val="dk1"/>
                </a:solidFill>
              </a:rPr>
            </a:br>
            <a:br>
              <a:rPr lang="en" sz="22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2A0C7-9E9B-E143-B1D7-B922A93466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350" y="1795725"/>
            <a:ext cx="4356100" cy="386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>
                <a:latin typeface="Archivo Black"/>
                <a:ea typeface="Archivo Black"/>
                <a:cs typeface="Archivo Black"/>
                <a:sym typeface="Archivo Black"/>
              </a:rPr>
              <a:t>Rhythm Practice</a:t>
            </a:r>
            <a:endParaRPr sz="64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66" name="Google Shape;266;p49"/>
          <p:cNvSpPr txBox="1">
            <a:spLocks noGrp="1"/>
          </p:cNvSpPr>
          <p:nvPr>
            <p:ph type="body" idx="1"/>
          </p:nvPr>
        </p:nvSpPr>
        <p:spPr>
          <a:xfrm>
            <a:off x="442150" y="1774138"/>
            <a:ext cx="4468200" cy="15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/>
              <a:t>Metronome: An instrument used to keep time in music. It makes a click for every note.</a:t>
            </a:r>
            <a:endParaRPr sz="2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8" name="Google Shape;268;p49"/>
          <p:cNvSpPr txBox="1"/>
          <p:nvPr/>
        </p:nvSpPr>
        <p:spPr>
          <a:xfrm>
            <a:off x="4400550" y="4477500"/>
            <a:ext cx="44682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Count or snap out loud:</a:t>
            </a:r>
            <a:br>
              <a:rPr lang="en" sz="3000" b="1" dirty="0">
                <a:solidFill>
                  <a:schemeClr val="lt2"/>
                </a:solidFill>
              </a:rPr>
            </a:br>
            <a:r>
              <a:rPr lang="en" sz="3000" b="1" dirty="0">
                <a:solidFill>
                  <a:schemeClr val="lt2"/>
                </a:solidFill>
              </a:rPr>
              <a:t>1 - 2 - 3 - 4 , 1- 2 - 3 - 4 </a:t>
            </a:r>
            <a:endParaRPr sz="3000" b="1" dirty="0">
              <a:solidFill>
                <a:schemeClr val="l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CE385-B243-BC4B-80A6-04813A6DDE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50" y="3457742"/>
            <a:ext cx="3200400" cy="256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40FAF7-563A-8D43-AF27-A60C398D86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200" y="1597400"/>
            <a:ext cx="3467100" cy="2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1"/>
          <p:cNvSpPr txBox="1">
            <a:spLocks noGrp="1"/>
          </p:cNvSpPr>
          <p:nvPr>
            <p:ph type="title"/>
          </p:nvPr>
        </p:nvSpPr>
        <p:spPr>
          <a:xfrm>
            <a:off x="299950" y="213850"/>
            <a:ext cx="8229600" cy="10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300" b="1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dirty="0">
                <a:latin typeface="Archivo Black"/>
                <a:ea typeface="Archivo Black"/>
                <a:cs typeface="Archivo Black"/>
                <a:sym typeface="Archivo Black"/>
              </a:rPr>
              <a:t>Rhythm Practice: Strike on the “X” </a:t>
            </a:r>
            <a:endParaRPr sz="4800" b="1" dirty="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00" b="1" dirty="0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85" name="Google Shape;285;p51"/>
          <p:cNvSpPr txBox="1"/>
          <p:nvPr/>
        </p:nvSpPr>
        <p:spPr>
          <a:xfrm>
            <a:off x="287600" y="1483903"/>
            <a:ext cx="70605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3000" b="1" dirty="0">
                <a:solidFill>
                  <a:schemeClr val="tx2"/>
                </a:solidFill>
              </a:rPr>
              <a:t>Set your metronome to 90. </a:t>
            </a:r>
            <a:r>
              <a:rPr lang="en" sz="3200" b="1" dirty="0">
                <a:solidFill>
                  <a:schemeClr val="tx2"/>
                </a:solidFill>
              </a:rPr>
              <a:t>Practice </a:t>
            </a:r>
            <a:r>
              <a:rPr lang="en-US" sz="3200" b="1" dirty="0">
                <a:solidFill>
                  <a:schemeClr val="tx2"/>
                </a:solidFill>
              </a:rPr>
              <a:t>clapping or counting out loud on the “X”!</a:t>
            </a:r>
            <a:endParaRPr lang="en-US" sz="3200" b="1" dirty="0">
              <a:solidFill>
                <a:schemeClr val="tx1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br>
              <a:rPr lang="en-US" sz="3000" b="1" dirty="0">
                <a:solidFill>
                  <a:schemeClr val="tx2"/>
                </a:solidFill>
              </a:rPr>
            </a:br>
            <a:br>
              <a:rPr lang="en-US" sz="3000" b="1" dirty="0">
                <a:solidFill>
                  <a:schemeClr val="tx2"/>
                </a:solidFill>
              </a:rPr>
            </a:br>
            <a:br>
              <a:rPr lang="en-US" sz="3000" b="1" dirty="0">
                <a:solidFill>
                  <a:schemeClr val="tx2"/>
                </a:solidFill>
              </a:rPr>
            </a:br>
            <a:endParaRPr lang="en-US" sz="30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/>
          </a:p>
        </p:txBody>
      </p:sp>
      <p:pic>
        <p:nvPicPr>
          <p:cNvPr id="286" name="Google Shape;28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42" y="3310848"/>
            <a:ext cx="7339276" cy="123430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1"/>
          <p:cNvSpPr txBox="1"/>
          <p:nvPr/>
        </p:nvSpPr>
        <p:spPr>
          <a:xfrm>
            <a:off x="1732816" y="2823725"/>
            <a:ext cx="7531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000" b="1" dirty="0">
                <a:solidFill>
                  <a:srgbClr val="00B0F0"/>
                </a:solidFill>
              </a:rPr>
              <a:t> 1 -  2  - 3  -  4       1 -  2  -  3 -  4 </a:t>
            </a:r>
            <a:endParaRPr sz="3000" dirty="0">
              <a:solidFill>
                <a:srgbClr val="00B0F0"/>
              </a:solidFill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1082843" y="4366047"/>
            <a:ext cx="7894846" cy="183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800" b="1" dirty="0">
                <a:solidFill>
                  <a:schemeClr val="tx1"/>
                </a:solidFill>
              </a:rPr>
              <a:t>To Start:</a:t>
            </a:r>
            <a:r>
              <a:rPr lang="en-US" sz="2800" b="1" dirty="0">
                <a:solidFill>
                  <a:schemeClr val="lt2"/>
                </a:solidFill>
              </a:rPr>
              <a:t>  X</a:t>
            </a:r>
            <a:r>
              <a:rPr lang="en-US" sz="2800" b="1" dirty="0">
                <a:solidFill>
                  <a:schemeClr val="dk1"/>
                </a:solidFill>
              </a:rPr>
              <a:t> - </a:t>
            </a:r>
            <a:r>
              <a:rPr lang="en-US" sz="2800" b="1" dirty="0"/>
              <a:t>2</a:t>
            </a:r>
            <a:r>
              <a:rPr lang="en-US" sz="2800" b="1" dirty="0">
                <a:solidFill>
                  <a:schemeClr val="dk1"/>
                </a:solidFill>
              </a:rPr>
              <a:t> - 3 - 4  -  </a:t>
            </a:r>
            <a:r>
              <a:rPr lang="en-US" sz="2800" b="1" dirty="0">
                <a:solidFill>
                  <a:schemeClr val="lt2"/>
                </a:solidFill>
              </a:rPr>
              <a:t>X </a:t>
            </a:r>
            <a:r>
              <a:rPr lang="en-US" sz="2800" b="1" dirty="0">
                <a:solidFill>
                  <a:schemeClr val="dk1"/>
                </a:solidFill>
              </a:rPr>
              <a:t>- 2 - 3 - 4</a:t>
            </a:r>
          </a:p>
          <a:p>
            <a:pPr>
              <a:buClr>
                <a:schemeClr val="dk1"/>
              </a:buClr>
              <a:buSzPts val="1100"/>
            </a:pPr>
            <a:endParaRPr lang="en-US" sz="2800" b="1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2800" b="1" dirty="0">
                <a:solidFill>
                  <a:schemeClr val="dk1"/>
                </a:solidFill>
              </a:rPr>
              <a:t>Now Try: </a:t>
            </a:r>
            <a:r>
              <a:rPr lang="en-US" sz="2800" b="1" dirty="0">
                <a:solidFill>
                  <a:schemeClr val="lt2"/>
                </a:solidFill>
              </a:rPr>
              <a:t>X</a:t>
            </a:r>
            <a:r>
              <a:rPr lang="en-US" sz="2800" b="1" dirty="0">
                <a:solidFill>
                  <a:schemeClr val="dk1"/>
                </a:solidFill>
              </a:rPr>
              <a:t> - </a:t>
            </a:r>
            <a:r>
              <a:rPr lang="en-US" sz="2800" b="1" dirty="0">
                <a:solidFill>
                  <a:schemeClr val="lt2"/>
                </a:solidFill>
              </a:rPr>
              <a:t>X</a:t>
            </a:r>
            <a:r>
              <a:rPr lang="en-US" sz="2800" b="1" dirty="0">
                <a:solidFill>
                  <a:schemeClr val="dk1"/>
                </a:solidFill>
              </a:rPr>
              <a:t> - 3  - 4 - </a:t>
            </a:r>
            <a:r>
              <a:rPr lang="en-US" sz="2800" b="1" dirty="0">
                <a:solidFill>
                  <a:schemeClr val="lt2"/>
                </a:solidFill>
              </a:rPr>
              <a:t>X</a:t>
            </a:r>
            <a:r>
              <a:rPr lang="en-US" sz="2800" b="1" dirty="0">
                <a:solidFill>
                  <a:schemeClr val="dk1"/>
                </a:solidFill>
              </a:rPr>
              <a:t> - </a:t>
            </a:r>
            <a:r>
              <a:rPr lang="en-US" sz="2800" b="1" dirty="0">
                <a:solidFill>
                  <a:schemeClr val="lt2"/>
                </a:solidFill>
              </a:rPr>
              <a:t>X</a:t>
            </a:r>
            <a:r>
              <a:rPr lang="en-US" sz="2800" b="1" dirty="0">
                <a:solidFill>
                  <a:schemeClr val="dk1"/>
                </a:solidFill>
              </a:rPr>
              <a:t> - 3 - 4 </a:t>
            </a:r>
            <a:endParaRPr lang="en-US" sz="28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lang="en-US" sz="2800" b="1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2800" b="1" dirty="0">
                <a:solidFill>
                  <a:schemeClr val="dk1"/>
                </a:solidFill>
              </a:rPr>
              <a:t>Now Try: </a:t>
            </a:r>
            <a:r>
              <a:rPr lang="en-US" sz="2800" b="1" dirty="0">
                <a:solidFill>
                  <a:schemeClr val="lt2"/>
                </a:solidFill>
              </a:rPr>
              <a:t>X</a:t>
            </a:r>
            <a:r>
              <a:rPr lang="en-US" sz="2800" b="1" dirty="0">
                <a:solidFill>
                  <a:schemeClr val="dk1"/>
                </a:solidFill>
              </a:rPr>
              <a:t> -  </a:t>
            </a:r>
            <a:r>
              <a:rPr lang="en-US" sz="2800" b="1" dirty="0">
                <a:solidFill>
                  <a:schemeClr val="lt2"/>
                </a:solidFill>
              </a:rPr>
              <a:t>X</a:t>
            </a:r>
            <a:r>
              <a:rPr lang="en-US" sz="2800" b="1" dirty="0">
                <a:solidFill>
                  <a:schemeClr val="dk1"/>
                </a:solidFill>
              </a:rPr>
              <a:t> - </a:t>
            </a:r>
            <a:r>
              <a:rPr lang="en-US" sz="2800" b="1" dirty="0">
                <a:solidFill>
                  <a:schemeClr val="lt2"/>
                </a:solidFill>
              </a:rPr>
              <a:t>X</a:t>
            </a:r>
            <a:r>
              <a:rPr lang="en-US" sz="2800" b="1" dirty="0">
                <a:solidFill>
                  <a:schemeClr val="dk1"/>
                </a:solidFill>
              </a:rPr>
              <a:t> - </a:t>
            </a:r>
            <a:r>
              <a:rPr lang="en-US" sz="2800" b="1" dirty="0">
                <a:solidFill>
                  <a:schemeClr val="lt2"/>
                </a:solidFill>
              </a:rPr>
              <a:t>X</a:t>
            </a:r>
            <a:r>
              <a:rPr lang="en-US" sz="2800" b="1" dirty="0">
                <a:solidFill>
                  <a:schemeClr val="dk1"/>
                </a:solidFill>
              </a:rPr>
              <a:t> -  </a:t>
            </a:r>
            <a:r>
              <a:rPr lang="en-US" sz="2800" b="1" dirty="0">
                <a:solidFill>
                  <a:schemeClr val="lt2"/>
                </a:solidFill>
              </a:rPr>
              <a:t>X</a:t>
            </a:r>
            <a:r>
              <a:rPr lang="en-US" sz="2800" b="1" dirty="0">
                <a:solidFill>
                  <a:schemeClr val="dk1"/>
                </a:solidFill>
              </a:rPr>
              <a:t> - </a:t>
            </a:r>
            <a:r>
              <a:rPr lang="en-US" sz="2800" b="1" dirty="0">
                <a:solidFill>
                  <a:schemeClr val="lt2"/>
                </a:solidFill>
              </a:rPr>
              <a:t>X</a:t>
            </a:r>
            <a:r>
              <a:rPr lang="en-US" sz="2800" b="1" dirty="0">
                <a:solidFill>
                  <a:schemeClr val="dk1"/>
                </a:solidFill>
              </a:rPr>
              <a:t> - </a:t>
            </a:r>
            <a:r>
              <a:rPr lang="en-US" sz="2800" b="1" dirty="0">
                <a:solidFill>
                  <a:schemeClr val="lt2"/>
                </a:solidFill>
              </a:rPr>
              <a:t>X</a:t>
            </a:r>
            <a:r>
              <a:rPr lang="en-US" sz="2800" b="1" dirty="0">
                <a:solidFill>
                  <a:schemeClr val="dk1"/>
                </a:solidFill>
              </a:rPr>
              <a:t> - </a:t>
            </a:r>
            <a:r>
              <a:rPr lang="en-US" sz="2800" b="1" dirty="0">
                <a:solidFill>
                  <a:schemeClr val="lt2"/>
                </a:solidFill>
              </a:rPr>
              <a:t>X</a:t>
            </a:r>
            <a:endParaRPr lang="en-US" sz="28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lang="en-US" sz="2800" b="1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lang="en-US" sz="2800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endParaRPr lang="en-US" sz="2500" b="1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lang="en-US" sz="2000" b="1" dirty="0">
              <a:solidFill>
                <a:schemeClr val="lt2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br>
              <a:rPr lang="en-US" sz="2400" b="1" dirty="0">
                <a:solidFill>
                  <a:schemeClr val="lt2"/>
                </a:solidFill>
              </a:rPr>
            </a:br>
            <a:endParaRPr lang="en-US" sz="2800" b="1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25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2"/>
          <p:cNvSpPr txBox="1">
            <a:spLocks noGrp="1"/>
          </p:cNvSpPr>
          <p:nvPr>
            <p:ph type="title"/>
          </p:nvPr>
        </p:nvSpPr>
        <p:spPr>
          <a:xfrm>
            <a:off x="457200" y="175850"/>
            <a:ext cx="84984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>
                <a:latin typeface="Archivo Black"/>
                <a:ea typeface="Archivo Black"/>
                <a:cs typeface="Archivo Black"/>
                <a:sym typeface="Archivo Black"/>
              </a:rPr>
              <a:t>Music = Art</a:t>
            </a:r>
            <a:endParaRPr sz="64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95" name="Google Shape;295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Music is a powerful tool that can directly affect our emotions or state of mind!</a:t>
            </a:r>
            <a:endParaRPr sz="3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Many rhythms out in the world are direct ties to ancestral cultures that have survived time itself!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Music is a tool and product of resistance and can be used to send a message so...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 u="sng"/>
              <a:t>Tune in and Listen Closely</a:t>
            </a:r>
            <a:r>
              <a:rPr lang="en" sz="2700" b="1"/>
              <a:t> to the sounds around you and maybe you will find the rhythms in life! </a:t>
            </a:r>
            <a:endParaRPr sz="27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200" y="1382825"/>
            <a:ext cx="2960802" cy="1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2825"/>
            <a:ext cx="2661897" cy="35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3"/>
          <p:cNvSpPr txBox="1">
            <a:spLocks noGrp="1"/>
          </p:cNvSpPr>
          <p:nvPr>
            <p:ph type="title"/>
          </p:nvPr>
        </p:nvSpPr>
        <p:spPr>
          <a:xfrm>
            <a:off x="265200" y="239825"/>
            <a:ext cx="8613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 b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LGBTQ+ Identity &amp; Resistance Through Music </a:t>
            </a:r>
            <a:endParaRPr sz="4500" b="1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03" name="Google Shape;303;p5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4625"/>
            <a:ext cx="3702900" cy="22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3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024" y="1382825"/>
            <a:ext cx="2353646" cy="14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3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900" y="4625175"/>
            <a:ext cx="5441100" cy="22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3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475" y="1382825"/>
            <a:ext cx="1426326" cy="239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3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025" y="2839100"/>
            <a:ext cx="2253975" cy="182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3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375" y="2861150"/>
            <a:ext cx="3019599" cy="17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3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575" y="2861150"/>
            <a:ext cx="2062425" cy="176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3"/>
          <p:cNvSpPr txBox="1"/>
          <p:nvPr/>
        </p:nvSpPr>
        <p:spPr>
          <a:xfrm>
            <a:off x="2114625" y="3149188"/>
            <a:ext cx="5441100" cy="176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“Music is the tool to express life – and all that makes a difference.” – </a:t>
            </a:r>
            <a:r>
              <a:rPr lang="en" sz="3000" b="1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2"/>
              </a:rPr>
              <a:t>Herbie Hancock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222222"/>
              </a:solidFill>
              <a:highlight>
                <a:srgbClr val="FFFFFF"/>
              </a:highlight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1450" y="2529625"/>
            <a:ext cx="10147261" cy="45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700" y="1371600"/>
            <a:ext cx="2188300" cy="240164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4"/>
          <p:cNvSpPr txBox="1">
            <a:spLocks noGrp="1"/>
          </p:cNvSpPr>
          <p:nvPr>
            <p:ph type="title"/>
          </p:nvPr>
        </p:nvSpPr>
        <p:spPr>
          <a:xfrm>
            <a:off x="133975" y="0"/>
            <a:ext cx="86301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Harlem Renaissance "…surely as gay as it was black”</a:t>
            </a:r>
            <a:endParaRPr sz="4000" b="1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18" name="Google Shape;318;p54"/>
          <p:cNvSpPr txBox="1">
            <a:spLocks noGrp="1"/>
          </p:cNvSpPr>
          <p:nvPr>
            <p:ph type="body" idx="1"/>
          </p:nvPr>
        </p:nvSpPr>
        <p:spPr>
          <a:xfrm>
            <a:off x="0" y="1113325"/>
            <a:ext cx="2245800" cy="1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319" name="Google Shape;319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6850" y="1371600"/>
            <a:ext cx="2498850" cy="24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4456851" cy="24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5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1371600"/>
            <a:ext cx="9144000" cy="58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5"/>
          <p:cNvSpPr txBox="1">
            <a:spLocks noGrp="1"/>
          </p:cNvSpPr>
          <p:nvPr>
            <p:ph type="title"/>
          </p:nvPr>
        </p:nvSpPr>
        <p:spPr>
          <a:xfrm>
            <a:off x="307400" y="16165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>
                <a:latin typeface="Archivo Black"/>
                <a:ea typeface="Archivo Black"/>
                <a:cs typeface="Archivo Black"/>
                <a:sym typeface="Archivo Black"/>
              </a:rPr>
              <a:t>Ma Rainey’s ‘Prove It On Me Blues’</a:t>
            </a:r>
            <a:endParaRPr sz="50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27" name="Google Shape;327;p55"/>
          <p:cNvSpPr txBox="1">
            <a:spLocks noGrp="1"/>
          </p:cNvSpPr>
          <p:nvPr>
            <p:ph type="body" idx="1"/>
          </p:nvPr>
        </p:nvSpPr>
        <p:spPr>
          <a:xfrm>
            <a:off x="0" y="1304650"/>
            <a:ext cx="5710200" cy="50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When I last night, Had a bad big fight 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Everything seemed to go on wrong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I looked up, to my surprise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The gal I was with was gone.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Where she went, I don't know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I mean to follow everywhere she goes;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Folks say I'm crooked. I didn't know where she took it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I want the whole world to know.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They say I do it, ain't nobody caught me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Sure got to prove it on me;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Went out last night with a crowd of my friends,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They must've been women, 'cause I don't like no men.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It's true I wear a collar and a tie,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Makes the wind blow all the while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Don't you say I do it, ain't nobody caught me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You sure got to prove it on me.</a:t>
            </a:r>
            <a:endParaRPr sz="13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550" b="1">
                <a:solidFill>
                  <a:srgbClr val="222222"/>
                </a:solidFill>
                <a:highlight>
                  <a:srgbClr val="FFFFFF"/>
                </a:highlight>
                <a:latin typeface="Archivo Black"/>
                <a:ea typeface="Archivo Black"/>
                <a:cs typeface="Archivo Black"/>
                <a:sym typeface="Archivo Black"/>
              </a:rPr>
              <a:t>Say I do it, ain't nobody caught me…</a:t>
            </a:r>
            <a:endParaRPr sz="1550" b="1">
              <a:solidFill>
                <a:srgbClr val="222222"/>
              </a:solidFill>
              <a:highlight>
                <a:srgbClr val="FFFFF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328" name="Google Shape;328;p55" title="Prove It On Me Blues - Ma Rainey">
            <a:hlinkClick r:id="rId4"/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800" y="1597425"/>
            <a:ext cx="3951125" cy="29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6000"/>
            <a:ext cx="3051750" cy="37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1675"/>
            <a:ext cx="2948651" cy="293620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6"/>
          <p:cNvSpPr txBox="1">
            <a:spLocks noGrp="1"/>
          </p:cNvSpPr>
          <p:nvPr>
            <p:ph type="title"/>
          </p:nvPr>
        </p:nvSpPr>
        <p:spPr>
          <a:xfrm>
            <a:off x="179150" y="156400"/>
            <a:ext cx="91440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>
                <a:latin typeface="Archivo Black"/>
                <a:ea typeface="Archivo Black"/>
                <a:cs typeface="Archivo Black"/>
                <a:sym typeface="Archivo Black"/>
              </a:rPr>
              <a:t>House is a Home: Drag &amp; Ballroom Culture</a:t>
            </a:r>
            <a:endParaRPr sz="36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36" name="Google Shape;336;p5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550" y="1366000"/>
            <a:ext cx="3253550" cy="25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6"/>
          <p:cNvSpPr txBox="1"/>
          <p:nvPr/>
        </p:nvSpPr>
        <p:spPr>
          <a:xfrm>
            <a:off x="179150" y="5869675"/>
            <a:ext cx="26664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222222"/>
                </a:solidFill>
                <a:highlight>
                  <a:srgbClr val="FFFFFF"/>
                </a:highlight>
              </a:rPr>
              <a:t>“I have a right to show my color, darling,” LaBeija shoots back. “I am beautiful and I know I’m beautiful.”</a:t>
            </a:r>
            <a:endParaRPr b="1"/>
          </a:p>
        </p:txBody>
      </p:sp>
      <p:pic>
        <p:nvPicPr>
          <p:cNvPr id="338" name="Google Shape;338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8650" y="3921675"/>
            <a:ext cx="2787150" cy="29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6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825" y="1366000"/>
            <a:ext cx="3451924" cy="25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6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075" y="3921675"/>
            <a:ext cx="3451925" cy="293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7"/>
          <p:cNvSpPr txBox="1">
            <a:spLocks noGrp="1"/>
          </p:cNvSpPr>
          <p:nvPr>
            <p:ph type="title"/>
          </p:nvPr>
        </p:nvSpPr>
        <p:spPr>
          <a:xfrm>
            <a:off x="297900" y="360300"/>
            <a:ext cx="8548200" cy="10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100" b="1">
                <a:latin typeface="Archivo Black"/>
                <a:ea typeface="Archivo Black"/>
                <a:cs typeface="Archivo Black"/>
                <a:sym typeface="Archivo Black"/>
              </a:rPr>
              <a:t>Crystal </a:t>
            </a:r>
            <a:r>
              <a:rPr lang="en" sz="5200" b="1">
                <a:latin typeface="Archivo Black"/>
                <a:ea typeface="Archivo Black"/>
                <a:cs typeface="Archivo Black"/>
                <a:sym typeface="Archivo Black"/>
              </a:rPr>
              <a:t>LaBeija</a:t>
            </a:r>
            <a:r>
              <a:rPr lang="en" sz="5100" b="1">
                <a:latin typeface="Archivo Black"/>
                <a:ea typeface="Archivo Black"/>
                <a:cs typeface="Archivo Black"/>
                <a:sym typeface="Archivo Black"/>
              </a:rPr>
              <a:t> (1960s)</a:t>
            </a:r>
            <a:endParaRPr sz="5100" b="1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347" name="Google Shape;347;p57" title="HOUSE OF LABEIJ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71600"/>
            <a:ext cx="9144000" cy="56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8"/>
          <p:cNvSpPr txBox="1">
            <a:spLocks noGrp="1"/>
          </p:cNvSpPr>
          <p:nvPr>
            <p:ph type="title"/>
          </p:nvPr>
        </p:nvSpPr>
        <p:spPr>
          <a:xfrm>
            <a:off x="199750" y="228600"/>
            <a:ext cx="87057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>
                <a:latin typeface="Archivo Black"/>
                <a:ea typeface="Archivo Black"/>
                <a:cs typeface="Archivo Black"/>
                <a:sym typeface="Archivo Black"/>
              </a:rPr>
              <a:t>Paris is Burning (1990)</a:t>
            </a:r>
            <a:endParaRPr sz="53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53" name="Google Shape;353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354" name="Google Shape;354;p58" descr="This landmark documentary provides a vibrant snapshot of the 1980s through the eyes of New York City’s African American and Latinx Harlem drag ball scene. &#10;&#10;Directed by Jennie Livingston.&#10;&#10;Paris is Burning will be released in NY theaters on June 14, and in Los Angeles theaters on July 5, 2019.&#10;&#10;Subscribe to Film Threat:&#10;https://bit.ly/2vlR9zl&#10;Thank you. We like it when you subscribe." title="PARIS IS BURNING | Official HD Restoration Trailer (2019) | LGBTQ DOCUMENTARY | Film Threat Trailer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 txBox="1">
            <a:spLocks noGrp="1"/>
          </p:cNvSpPr>
          <p:nvPr>
            <p:ph type="title"/>
          </p:nvPr>
        </p:nvSpPr>
        <p:spPr>
          <a:xfrm>
            <a:off x="316250" y="249125"/>
            <a:ext cx="74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6400" b="1">
                <a:latin typeface="Archivo Black"/>
                <a:ea typeface="Archivo Black"/>
                <a:cs typeface="Archivo Black"/>
                <a:sym typeface="Archivo Black"/>
              </a:rPr>
              <a:t>Introductions</a:t>
            </a:r>
            <a:endParaRPr sz="64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88" name="Google Shape;188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22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None/>
            </a:pPr>
            <a:endParaRPr sz="3000" b="1">
              <a:solidFill>
                <a:srgbClr val="074D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78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723525" y="1752325"/>
            <a:ext cx="5527500" cy="4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2"/>
                </a:solidFill>
              </a:rPr>
              <a:t>Type in the chat! </a:t>
            </a:r>
            <a:endParaRPr sz="3200" b="1" dirty="0"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 dirty="0"/>
              <a:t>Name</a:t>
            </a:r>
            <a:endParaRPr sz="2400" dirty="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 dirty="0"/>
              <a:t>Pronouns</a:t>
            </a:r>
            <a:endParaRPr sz="2400" dirty="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-US" sz="2400" dirty="0"/>
              <a:t>Grade or school</a:t>
            </a:r>
            <a:endParaRPr sz="2400" dirty="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➔"/>
            </a:pPr>
            <a:r>
              <a:rPr lang="en" sz="2400" dirty="0"/>
              <a:t>Who is your favorite LGBTQ+ singer, rapper, or performer right now?</a:t>
            </a:r>
            <a:endParaRPr sz="2400" dirty="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 dirty="0">
              <a:latin typeface="Cabin Sketch"/>
              <a:ea typeface="Cabin Sketch"/>
              <a:cs typeface="Cabin Sketch"/>
              <a:sym typeface="Cabin Sketch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074D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dirty="0">
              <a:solidFill>
                <a:srgbClr val="074D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5593350" y="1392125"/>
            <a:ext cx="888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5869313" y="2396960"/>
            <a:ext cx="2827500" cy="206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9"/>
          <p:cNvSpPr txBox="1">
            <a:spLocks noGrp="1"/>
          </p:cNvSpPr>
          <p:nvPr>
            <p:ph type="title"/>
          </p:nvPr>
        </p:nvSpPr>
        <p:spPr>
          <a:xfrm>
            <a:off x="238500" y="204788"/>
            <a:ext cx="89055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 dirty="0">
                <a:latin typeface="Archivo Black"/>
                <a:ea typeface="Archivo Black"/>
                <a:cs typeface="Archivo Black"/>
                <a:sym typeface="Archivo Black"/>
              </a:rPr>
              <a:t>QueerCore &amp; The Riot </a:t>
            </a:r>
            <a:r>
              <a:rPr lang="en" sz="5100" b="1" dirty="0" err="1">
                <a:latin typeface="Archivo Black"/>
                <a:ea typeface="Archivo Black"/>
                <a:cs typeface="Archivo Black"/>
                <a:sym typeface="Archivo Black"/>
              </a:rPr>
              <a:t>Grrrl</a:t>
            </a:r>
            <a:r>
              <a:rPr lang="en" sz="5100" b="1" dirty="0">
                <a:latin typeface="Archivo Black"/>
                <a:ea typeface="Archivo Black"/>
                <a:cs typeface="Archivo Black"/>
                <a:sym typeface="Archivo Black"/>
              </a:rPr>
              <a:t> Scene</a:t>
            </a:r>
            <a:r>
              <a:rPr lang="en" sz="4600" b="1" dirty="0"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sz="4600" b="1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60" name="Google Shape;360;p5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9225"/>
            <a:ext cx="2735450" cy="28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186" y="1371600"/>
            <a:ext cx="4199814" cy="54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475" y="1371600"/>
            <a:ext cx="2988824" cy="28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38325"/>
            <a:ext cx="3122625" cy="27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9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500" y="4219375"/>
            <a:ext cx="2576456" cy="263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7950" y="4053450"/>
            <a:ext cx="3626050" cy="28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"/>
          <p:cNvSpPr txBox="1">
            <a:spLocks noGrp="1"/>
          </p:cNvSpPr>
          <p:nvPr>
            <p:ph type="title"/>
          </p:nvPr>
        </p:nvSpPr>
        <p:spPr>
          <a:xfrm>
            <a:off x="203703" y="157213"/>
            <a:ext cx="9144000" cy="14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 dirty="0">
                <a:latin typeface="Archivo Black"/>
                <a:ea typeface="Archivo Black"/>
                <a:cs typeface="Archivo Black"/>
                <a:sym typeface="Archivo Black"/>
              </a:rPr>
              <a:t>Limp Wrist </a:t>
            </a:r>
            <a:endParaRPr sz="6400" b="1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71" name="Google Shape;371;p60"/>
          <p:cNvSpPr txBox="1"/>
          <p:nvPr/>
        </p:nvSpPr>
        <p:spPr>
          <a:xfrm>
            <a:off x="5975150" y="1773625"/>
            <a:ext cx="2902200" cy="4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 b="1">
                <a:latin typeface="Roboto"/>
                <a:ea typeface="Roboto"/>
                <a:cs typeface="Roboto"/>
                <a:sym typeface="Roboto"/>
              </a:rPr>
              <a:t>“I love hardcore boys, it's too good to be true</a:t>
            </a:r>
            <a:endParaRPr sz="205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 b="1">
                <a:latin typeface="Roboto"/>
                <a:ea typeface="Roboto"/>
                <a:cs typeface="Roboto"/>
                <a:sym typeface="Roboto"/>
              </a:rPr>
              <a:t>One on one or the whole damn crew</a:t>
            </a:r>
            <a:endParaRPr sz="205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50" b="1">
                <a:latin typeface="Roboto"/>
                <a:ea typeface="Roboto"/>
                <a:cs typeface="Roboto"/>
                <a:sym typeface="Roboto"/>
              </a:rPr>
              <a:t>It's all exciting for us so let’s give it a whirl</a:t>
            </a:r>
            <a:endParaRPr sz="205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 b="1">
                <a:latin typeface="Roboto"/>
                <a:ea typeface="Roboto"/>
                <a:cs typeface="Roboto"/>
                <a:sym typeface="Roboto"/>
              </a:rPr>
              <a:t>I love hardcore boys cuz they make my toes curl”</a:t>
            </a:r>
            <a:endParaRPr sz="205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>
                <a:latin typeface="Roboto"/>
                <a:ea typeface="Roboto"/>
                <a:cs typeface="Roboto"/>
                <a:sym typeface="Roboto"/>
              </a:rPr>
              <a:t>Lyric excerpt from Limp Wrist’s song ‘I love hardcore boys’</a:t>
            </a:r>
            <a:endParaRPr sz="205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2" name="Google Shape;372;p60" descr="martin sorrondeguy" title="Martin Interview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075" y="1902175"/>
            <a:ext cx="5505475" cy="42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1"/>
          <p:cNvSpPr txBox="1">
            <a:spLocks noGrp="1"/>
          </p:cNvSpPr>
          <p:nvPr>
            <p:ph type="title"/>
          </p:nvPr>
        </p:nvSpPr>
        <p:spPr>
          <a:xfrm>
            <a:off x="99350" y="184800"/>
            <a:ext cx="88464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chivo Black"/>
                <a:ea typeface="Archivo Black"/>
                <a:cs typeface="Archivo Black"/>
                <a:sym typeface="Archivo Black"/>
              </a:rPr>
              <a:t>Gossip: Standing in the Way of Control</a:t>
            </a:r>
            <a:r>
              <a:rPr lang="en"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78" name="Google Shape;378;p61"/>
          <p:cNvSpPr txBox="1">
            <a:spLocks noGrp="1"/>
          </p:cNvSpPr>
          <p:nvPr>
            <p:ph type="body" idx="1"/>
          </p:nvPr>
        </p:nvSpPr>
        <p:spPr>
          <a:xfrm>
            <a:off x="175550" y="1477750"/>
            <a:ext cx="4212300" cy="48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Your back's against the wall</a:t>
            </a:r>
            <a:endParaRPr sz="175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There's no-one home to call</a:t>
            </a:r>
            <a:endParaRPr sz="175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You're forgetting who you are</a:t>
            </a:r>
            <a:endParaRPr sz="175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You can't stop crying</a:t>
            </a:r>
            <a:endParaRPr sz="175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It's part not giving in</a:t>
            </a:r>
            <a:endParaRPr sz="175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 part trusting your friends</a:t>
            </a:r>
            <a:endParaRPr sz="175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You do it all again</a:t>
            </a:r>
            <a:endParaRPr sz="175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 I'm not lying</a:t>
            </a:r>
            <a:endParaRPr sz="175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Oh oh oh oh oh oh oh</a:t>
            </a:r>
            <a:endParaRPr sz="175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Oh oh Oh oh oh oh oh oh oh</a:t>
            </a:r>
            <a:endParaRPr sz="175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Standing in the way of control</a:t>
            </a:r>
            <a:endParaRPr sz="175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You live your life</a:t>
            </a:r>
            <a:endParaRPr sz="175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Survive the only way that you know</a:t>
            </a:r>
            <a:endParaRPr sz="1750" b="1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90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379" name="Google Shape;379;p61" descr="Get the album on iTunes: https://geo.itunes.apple.com/us/album/standing-in-the-way-of-control/313238787?mt=1&amp;app=music&amp;at=1000l3gn&#10;&#10;Watch the HD version: https://youtu.be/RIOmX14M054&#10;&#10;The official music video for &quot;Standing In The Way Of Control&quot; from the Standing In The Way Of Control album.  Out now on Kill Rock Stars.&#10;&#10;Check out the full album: http://killrockstars.bandcamp.com/album/standing-in-the-way-of-control&#10;&#10;Watch Kill Rock Stars Exclusive Series and Footage:&#10;KRS Featured Albums - bit.ly/KRSfeatured&#10;KRS Stand Up Comedy - bit.ly/KRScomedy&#10;Latest KRS Music Videos - bit.ly/KRSvideos&#10;KRS Greatest Hits - bit.ly/KRSgreatest&#10;&#10;Subscribe to Kill Rock Stars on YouTube! http://www.youtube.com/subscription_center?add_user=KILLROCKSTARS&#10;&#10;http://www.killrockstars.com&#10;http://www.twitter.com/killrockstars&#10;http://www.youtube.com/killrockstars&#10;http://www.facebook.com/killrockstarsofficial&#10;http://www.google.com/+killrockstars" title="Gossip - Standing In The Way Of Control (Official Music Video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6675" y="1803228"/>
            <a:ext cx="5015350" cy="376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2"/>
          <p:cNvSpPr txBox="1">
            <a:spLocks noGrp="1"/>
          </p:cNvSpPr>
          <p:nvPr>
            <p:ph type="body" idx="1"/>
          </p:nvPr>
        </p:nvSpPr>
        <p:spPr>
          <a:xfrm>
            <a:off x="299625" y="1647925"/>
            <a:ext cx="8654700" cy="4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Let’s unpack some of what we just learned!</a:t>
            </a:r>
            <a:endParaRPr sz="3000" b="1"/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en" sz="2700">
                <a:solidFill>
                  <a:schemeClr val="dk1"/>
                </a:solidFill>
              </a:rPr>
              <a:t>What era/genre stood out to you and why?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en" sz="2700">
                <a:solidFill>
                  <a:schemeClr val="dk1"/>
                </a:solidFill>
              </a:rPr>
              <a:t>What different issues were the artists speaking on?</a:t>
            </a:r>
            <a:endParaRPr sz="270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lang="en" sz="2700">
                <a:solidFill>
                  <a:schemeClr val="dk1"/>
                </a:solidFill>
              </a:rPr>
              <a:t>How has the LGBTQ+ community used music &amp; performance to define identity?</a:t>
            </a:r>
            <a:endParaRPr sz="4400"/>
          </a:p>
        </p:txBody>
      </p:sp>
      <p:sp>
        <p:nvSpPr>
          <p:cNvPr id="385" name="Google Shape;385;p62"/>
          <p:cNvSpPr txBox="1"/>
          <p:nvPr/>
        </p:nvSpPr>
        <p:spPr>
          <a:xfrm>
            <a:off x="216400" y="216400"/>
            <a:ext cx="8162400" cy="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Group Discussion</a:t>
            </a:r>
            <a:endParaRPr sz="6400" b="1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3"/>
          <p:cNvSpPr txBox="1">
            <a:spLocks noGrp="1"/>
          </p:cNvSpPr>
          <p:nvPr>
            <p:ph type="title"/>
          </p:nvPr>
        </p:nvSpPr>
        <p:spPr>
          <a:xfrm>
            <a:off x="226250" y="228600"/>
            <a:ext cx="88389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5300">
                <a:latin typeface="Archivo Black"/>
                <a:ea typeface="Archivo Black"/>
                <a:cs typeface="Archivo Black"/>
                <a:sym typeface="Archivo Black"/>
              </a:rPr>
              <a:t>Closing &amp; Announcements</a:t>
            </a:r>
            <a:endParaRPr sz="5300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500" b="1"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391" name="Google Shape;391;p63"/>
          <p:cNvSpPr txBox="1">
            <a:spLocks noGrp="1"/>
          </p:cNvSpPr>
          <p:nvPr>
            <p:ph type="body" idx="1"/>
          </p:nvPr>
        </p:nvSpPr>
        <p:spPr>
          <a:xfrm>
            <a:off x="226250" y="1492538"/>
            <a:ext cx="3870600" cy="42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 sz="2400" b="1"/>
              <a:t>Next meeting date and time</a:t>
            </a:r>
            <a:endParaRPr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 b="1"/>
              <a:t>For LGBTQ+ stories, read </a:t>
            </a:r>
            <a:r>
              <a:rPr lang="en" sz="2400" b="1" u="sng">
                <a:solidFill>
                  <a:schemeClr val="hlink"/>
                </a:solidFill>
                <a:hlinkClick r:id="rId3"/>
              </a:rPr>
              <a:t>Youth Voices</a:t>
            </a:r>
            <a:endParaRPr sz="2400" b="1" u="sng"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Char char="▪"/>
            </a:pPr>
            <a:r>
              <a:rPr lang="en" sz="2400" b="1" u="sng">
                <a:solidFill>
                  <a:schemeClr val="hlink"/>
                </a:solidFill>
                <a:hlinkClick r:id="rId4"/>
              </a:rPr>
              <a:t>Click here</a:t>
            </a:r>
            <a:r>
              <a:rPr lang="en" sz="2400" b="1" u="sng">
                <a:hlinkClick r:id="rId4"/>
              </a:rPr>
              <a:t> </a:t>
            </a:r>
            <a:r>
              <a:rPr lang="en" sz="2400" b="1">
                <a:uFill>
                  <a:noFill/>
                </a:uFill>
                <a:hlinkClick r:id="rId4"/>
              </a:rPr>
              <a:t>to sign up for weekly GSA Network updates.</a:t>
            </a:r>
            <a:r>
              <a:rPr lang="en" sz="2400" b="1"/>
              <a:t>   </a:t>
            </a:r>
            <a:endParaRPr sz="2400" b="1">
              <a:solidFill>
                <a:schemeClr val="lt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sz="1800"/>
          </a:p>
        </p:txBody>
      </p:sp>
      <p:pic>
        <p:nvPicPr>
          <p:cNvPr id="392" name="Google Shape;392;p6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375" y="1570175"/>
            <a:ext cx="4050075" cy="45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4"/>
          <p:cNvSpPr txBox="1">
            <a:spLocks noGrp="1"/>
          </p:cNvSpPr>
          <p:nvPr>
            <p:ph type="title"/>
          </p:nvPr>
        </p:nvSpPr>
        <p:spPr>
          <a:xfrm>
            <a:off x="212250" y="149700"/>
            <a:ext cx="87195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5200">
                <a:latin typeface="Archivo Black"/>
                <a:ea typeface="Archivo Black"/>
                <a:cs typeface="Archivo Black"/>
                <a:sym typeface="Archivo Black"/>
              </a:rPr>
              <a:t>Get Immediate Support</a:t>
            </a:r>
            <a:endParaRPr sz="5200" i="0" u="none" strike="noStrike" cap="none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98" name="Google Shape;39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1050" y="1511401"/>
            <a:ext cx="2687050" cy="277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5" y="1564700"/>
            <a:ext cx="2687050" cy="267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6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487" y="4604425"/>
            <a:ext cx="2733027" cy="23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6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5" y="4604426"/>
            <a:ext cx="2533026" cy="17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8425" y="1564700"/>
            <a:ext cx="2687050" cy="295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64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600" y="4615600"/>
            <a:ext cx="2813950" cy="147732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4"/>
          <p:cNvSpPr txBox="1"/>
          <p:nvPr/>
        </p:nvSpPr>
        <p:spPr>
          <a:xfrm>
            <a:off x="6087600" y="6092925"/>
            <a:ext cx="999900" cy="1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+ Espanol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5"/>
          <p:cNvSpPr txBox="1">
            <a:spLocks noGrp="1"/>
          </p:cNvSpPr>
          <p:nvPr>
            <p:ph type="ctrTitle"/>
          </p:nvPr>
        </p:nvSpPr>
        <p:spPr>
          <a:xfrm>
            <a:off x="304800" y="1600200"/>
            <a:ext cx="8458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Ultra"/>
              <a:buNone/>
            </a:pPr>
            <a:r>
              <a:rPr lang="en" sz="6400" b="1" i="0" u="none" strike="noStrike" cap="none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THANK YOU! </a:t>
            </a:r>
            <a:endParaRPr sz="6400" b="1" i="0" u="none" strike="noStrike" cap="none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"/>
          <p:cNvSpPr txBox="1">
            <a:spLocks noGrp="1"/>
          </p:cNvSpPr>
          <p:nvPr>
            <p:ph type="title"/>
          </p:nvPr>
        </p:nvSpPr>
        <p:spPr>
          <a:xfrm>
            <a:off x="192900" y="224775"/>
            <a:ext cx="44727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>
                <a:latin typeface="Archivo Black"/>
                <a:ea typeface="Archivo Black"/>
                <a:cs typeface="Archivo Black"/>
                <a:sym typeface="Archivo Black"/>
              </a:rPr>
              <a:t>Agenda</a:t>
            </a:r>
            <a:r>
              <a:rPr lang="en" sz="6000" b="1"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sz="60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97" name="Google Shape;197;p41"/>
          <p:cNvSpPr txBox="1">
            <a:spLocks noGrp="1"/>
          </p:cNvSpPr>
          <p:nvPr>
            <p:ph type="body" idx="1"/>
          </p:nvPr>
        </p:nvSpPr>
        <p:spPr>
          <a:xfrm>
            <a:off x="4277925" y="1800550"/>
            <a:ext cx="4298700" cy="41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■"/>
            </a:pPr>
            <a:r>
              <a:rPr lang="en" sz="2400" b="1" dirty="0"/>
              <a:t>Welcome &amp; Community Agreements</a:t>
            </a: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■"/>
            </a:pPr>
            <a:r>
              <a:rPr lang="en" sz="2400" b="1" dirty="0"/>
              <a:t>Wellness Tip: Finding Rhythm </a:t>
            </a: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■"/>
            </a:pPr>
            <a:r>
              <a:rPr lang="en" sz="2400" b="1" dirty="0"/>
              <a:t>LGBTQ+ Identity &amp; Resistance Music</a:t>
            </a: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D70"/>
              </a:buClr>
              <a:buSzPts val="2400"/>
              <a:buFont typeface="Helvetica Neue"/>
              <a:buChar char="■"/>
            </a:pPr>
            <a:r>
              <a:rPr lang="en" sz="2400" b="1" dirty="0"/>
              <a:t>Closing &amp; Announcements</a:t>
            </a:r>
            <a:br>
              <a:rPr lang="en" sz="2400" dirty="0">
                <a:solidFill>
                  <a:srgbClr val="074D70"/>
                </a:solidFill>
              </a:rPr>
            </a:br>
            <a:endParaRPr sz="2400" dirty="0">
              <a:solidFill>
                <a:srgbClr val="074D7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707B3-045E-514F-B0BC-00B3DECCA2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50" y="1993900"/>
            <a:ext cx="3581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>
            <a:spLocks noGrp="1"/>
          </p:cNvSpPr>
          <p:nvPr>
            <p:ph type="title"/>
          </p:nvPr>
        </p:nvSpPr>
        <p:spPr>
          <a:xfrm>
            <a:off x="299625" y="202350"/>
            <a:ext cx="9067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6400" b="1">
                <a:latin typeface="Archivo Black"/>
                <a:ea typeface="Archivo Black"/>
                <a:cs typeface="Archivo Black"/>
                <a:sym typeface="Archivo Black"/>
              </a:rPr>
              <a:t>Today’s Goals </a:t>
            </a:r>
            <a:endParaRPr sz="6400" b="1" i="0" u="none" strike="noStrike" cap="none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04" name="Google Shape;204;p42"/>
          <p:cNvSpPr txBox="1">
            <a:spLocks noGrp="1"/>
          </p:cNvSpPr>
          <p:nvPr>
            <p:ph type="body" idx="1"/>
          </p:nvPr>
        </p:nvSpPr>
        <p:spPr>
          <a:xfrm>
            <a:off x="373525" y="1700575"/>
            <a:ext cx="7932600" cy="4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Here’s what we hope you take away from this workshop!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n" sz="2600">
                <a:solidFill>
                  <a:srgbClr val="000000"/>
                </a:solidFill>
              </a:rPr>
              <a:t>Find and draw energy from rhythm all around us</a:t>
            </a:r>
            <a:endParaRPr sz="26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n" sz="2600">
                <a:solidFill>
                  <a:srgbClr val="000000"/>
                </a:solidFill>
              </a:rPr>
              <a:t>Learn about the contributions and influence of trans and queer folks in music &amp; performance </a:t>
            </a:r>
            <a:endParaRPr sz="260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Leave with something you can practice &amp; explore </a:t>
            </a:r>
            <a:endParaRPr sz="2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>
            <a:spLocks noGrp="1"/>
          </p:cNvSpPr>
          <p:nvPr>
            <p:ph type="title"/>
          </p:nvPr>
        </p:nvSpPr>
        <p:spPr>
          <a:xfrm>
            <a:off x="362600" y="979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5400">
                <a:latin typeface="Archivo Black"/>
                <a:ea typeface="Archivo Black"/>
                <a:cs typeface="Archivo Black"/>
                <a:sym typeface="Archivo Black"/>
              </a:rPr>
              <a:t>Sample Community Agreements</a:t>
            </a:r>
            <a:endParaRPr sz="5400" i="0" u="none" strike="noStrike" cap="none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10" name="Google Shape;210;p43"/>
          <p:cNvSpPr txBox="1"/>
          <p:nvPr/>
        </p:nvSpPr>
        <p:spPr>
          <a:xfrm>
            <a:off x="362600" y="1571250"/>
            <a:ext cx="4174800" cy="20007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Be as present as you can. 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1) Mute audio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2) Try on video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3) Use the chat box</a:t>
            </a:r>
            <a:endParaRPr/>
          </a:p>
        </p:txBody>
      </p:sp>
      <p:sp>
        <p:nvSpPr>
          <p:cNvPr id="211" name="Google Shape;211;p43"/>
          <p:cNvSpPr txBox="1"/>
          <p:nvPr/>
        </p:nvSpPr>
        <p:spPr>
          <a:xfrm>
            <a:off x="4761175" y="1571250"/>
            <a:ext cx="3925800" cy="2000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74300" tIns="274300" rIns="274300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“Vegas Rule”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What’s said here stays here; what’s learned here leaves here.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212" name="Google Shape;212;p43"/>
          <p:cNvSpPr txBox="1"/>
          <p:nvPr/>
        </p:nvSpPr>
        <p:spPr>
          <a:xfrm>
            <a:off x="457200" y="3812075"/>
            <a:ext cx="2077500" cy="126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74300" tIns="182875" rIns="274300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“Right to Pass”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213" name="Google Shape;213;p43"/>
          <p:cNvSpPr txBox="1"/>
          <p:nvPr/>
        </p:nvSpPr>
        <p:spPr>
          <a:xfrm>
            <a:off x="6644800" y="3812075"/>
            <a:ext cx="1954200" cy="126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74300" tIns="182875" rIns="274300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Intent vs. Impact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214" name="Google Shape;214;p43"/>
          <p:cNvSpPr txBox="1"/>
          <p:nvPr/>
        </p:nvSpPr>
        <p:spPr>
          <a:xfrm>
            <a:off x="409850" y="5310850"/>
            <a:ext cx="4174800" cy="12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74300" tIns="182875" rIns="274300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Use content 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warnings.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215" name="Google Shape;215;p43"/>
          <p:cNvSpPr txBox="1"/>
          <p:nvPr/>
        </p:nvSpPr>
        <p:spPr>
          <a:xfrm>
            <a:off x="4828875" y="5310850"/>
            <a:ext cx="4174800" cy="121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74300" tIns="182875" rIns="274300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Understand informed consent.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216" name="Google Shape;216;p43"/>
          <p:cNvSpPr txBox="1"/>
          <p:nvPr/>
        </p:nvSpPr>
        <p:spPr>
          <a:xfrm>
            <a:off x="2651676" y="3690200"/>
            <a:ext cx="3857700" cy="1502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274300" tIns="182875" rIns="274300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Community Garden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          →Chat it! 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>
            <a:spLocks noGrp="1"/>
          </p:cNvSpPr>
          <p:nvPr>
            <p:ph type="title"/>
          </p:nvPr>
        </p:nvSpPr>
        <p:spPr>
          <a:xfrm>
            <a:off x="318575" y="0"/>
            <a:ext cx="8517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5600" b="1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Wellness Tip: Find Your Rhythm</a:t>
            </a:r>
            <a:endParaRPr sz="4000" i="0" u="none" strike="noStrike" cap="none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22" name="Google Shape;222;p44"/>
          <p:cNvSpPr txBox="1"/>
          <p:nvPr/>
        </p:nvSpPr>
        <p:spPr>
          <a:xfrm>
            <a:off x="668375" y="4430000"/>
            <a:ext cx="7818300" cy="1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74D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p44"/>
          <p:cNvSpPr txBox="1"/>
          <p:nvPr/>
        </p:nvSpPr>
        <p:spPr>
          <a:xfrm>
            <a:off x="318575" y="1509875"/>
            <a:ext cx="8517900" cy="101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/>
                </a:solidFill>
              </a:rPr>
              <a:t>Listening to music is a powerful way to change your mood!</a:t>
            </a:r>
            <a:br>
              <a:rPr lang="en" sz="3000" b="1" dirty="0">
                <a:solidFill>
                  <a:schemeClr val="accent1"/>
                </a:solidFill>
              </a:rPr>
            </a:br>
            <a:endParaRPr lang="en" sz="30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A51F3-36E1-7240-AB13-0DDEDC88468F}"/>
              </a:ext>
            </a:extLst>
          </p:cNvPr>
          <p:cNvSpPr txBox="1"/>
          <p:nvPr/>
        </p:nvSpPr>
        <p:spPr>
          <a:xfrm>
            <a:off x="4680284" y="2664907"/>
            <a:ext cx="39896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Music is a universal language and expresses emotions in ways that words cannot. </a:t>
            </a: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97C2C-6D38-474C-92C9-E17627983C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75" y="2723836"/>
            <a:ext cx="3784600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 txBox="1">
            <a:spLocks noGrp="1"/>
          </p:cNvSpPr>
          <p:nvPr>
            <p:ph type="title"/>
          </p:nvPr>
        </p:nvSpPr>
        <p:spPr>
          <a:xfrm>
            <a:off x="333450" y="243400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>
                <a:latin typeface="Archivo Black"/>
                <a:ea typeface="Archivo Black"/>
                <a:cs typeface="Archivo Black"/>
                <a:sym typeface="Archivo Black"/>
              </a:rPr>
              <a:t>Hand Stretches</a:t>
            </a:r>
            <a:endParaRPr sz="64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31" name="Google Shape;231;p45"/>
          <p:cNvSpPr txBox="1"/>
          <p:nvPr/>
        </p:nvSpPr>
        <p:spPr>
          <a:xfrm>
            <a:off x="457200" y="1486275"/>
            <a:ext cx="7982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 dirty="0">
                <a:solidFill>
                  <a:schemeClr val="lt2"/>
                </a:solidFill>
              </a:rPr>
              <a:t>Stretching</a:t>
            </a:r>
            <a:r>
              <a:rPr lang="en" sz="1300" b="1" dirty="0">
                <a:solidFill>
                  <a:schemeClr val="lt2"/>
                </a:solidFill>
              </a:rPr>
              <a:t> </a:t>
            </a:r>
            <a:r>
              <a:rPr lang="en" sz="2600" b="1" dirty="0">
                <a:solidFill>
                  <a:schemeClr val="lt2"/>
                </a:solidFill>
              </a:rPr>
              <a:t>movements prepare our bodies and minds to listen.</a:t>
            </a:r>
            <a:endParaRPr sz="2600" b="1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45"/>
          <p:cNvSpPr txBox="1">
            <a:spLocks noGrp="1"/>
          </p:cNvSpPr>
          <p:nvPr>
            <p:ph type="body" idx="1"/>
          </p:nvPr>
        </p:nvSpPr>
        <p:spPr>
          <a:xfrm>
            <a:off x="4312250" y="2497975"/>
            <a:ext cx="3600000" cy="3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1. Stick out both arms,</a:t>
            </a:r>
            <a:r>
              <a:rPr lang="en" sz="2100" b="1">
                <a:solidFill>
                  <a:schemeClr val="dk1"/>
                </a:solidFill>
              </a:rPr>
              <a:t> palms facing down. </a:t>
            </a:r>
            <a:r>
              <a:rPr lang="en" sz="2100">
                <a:solidFill>
                  <a:schemeClr val="dk1"/>
                </a:solidFill>
              </a:rPr>
              <a:t>Then, squeeze your hands in a fist, hold, and release.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2. Try this with your</a:t>
            </a:r>
            <a:r>
              <a:rPr lang="en" sz="2100" b="1">
                <a:solidFill>
                  <a:schemeClr val="dk1"/>
                </a:solidFill>
              </a:rPr>
              <a:t> palms facing up. </a:t>
            </a:r>
            <a:r>
              <a:rPr lang="en" sz="2100">
                <a:solidFill>
                  <a:schemeClr val="dk1"/>
                </a:solidFill>
              </a:rPr>
              <a:t>Squeeze your hands in a fist, hold, and release.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dk1"/>
              </a:solidFill>
            </a:endParaRPr>
          </a:p>
        </p:txBody>
      </p:sp>
      <p:sp>
        <p:nvSpPr>
          <p:cNvPr id="234" name="Google Shape;234;p45"/>
          <p:cNvSpPr txBox="1"/>
          <p:nvPr/>
        </p:nvSpPr>
        <p:spPr>
          <a:xfrm>
            <a:off x="2845250" y="4736275"/>
            <a:ext cx="6534000" cy="1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C837A-C41A-AA45-99C7-7FE0ED747B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43" y="2636713"/>
            <a:ext cx="2927764" cy="3430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>
            <a:spLocks noGrp="1"/>
          </p:cNvSpPr>
          <p:nvPr>
            <p:ph type="title"/>
          </p:nvPr>
        </p:nvSpPr>
        <p:spPr>
          <a:xfrm>
            <a:off x="382000" y="21357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>
                <a:latin typeface="Archivo Black"/>
                <a:ea typeface="Archivo Black"/>
                <a:cs typeface="Archivo Black"/>
                <a:sym typeface="Archivo Black"/>
              </a:rPr>
              <a:t>Arms Stretches </a:t>
            </a:r>
            <a:endParaRPr sz="64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40" name="Google Shape;240;p46"/>
          <p:cNvSpPr txBox="1"/>
          <p:nvPr/>
        </p:nvSpPr>
        <p:spPr>
          <a:xfrm>
            <a:off x="382000" y="2750600"/>
            <a:ext cx="4475700" cy="3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1. Point your hands</a:t>
            </a:r>
            <a:r>
              <a:rPr lang="en" sz="2400" b="1">
                <a:solidFill>
                  <a:schemeClr val="dk1"/>
                </a:solidFill>
              </a:rPr>
              <a:t> up </a:t>
            </a:r>
            <a:r>
              <a:rPr lang="en" sz="2400">
                <a:solidFill>
                  <a:schemeClr val="dk1"/>
                </a:solidFill>
              </a:rPr>
              <a:t>and hold.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2. Point your hands </a:t>
            </a:r>
            <a:r>
              <a:rPr lang="en" sz="2400" b="1">
                <a:solidFill>
                  <a:schemeClr val="dk1"/>
                </a:solidFill>
              </a:rPr>
              <a:t>outward </a:t>
            </a:r>
            <a:r>
              <a:rPr lang="en" sz="2400">
                <a:solidFill>
                  <a:schemeClr val="dk1"/>
                </a:solidFill>
              </a:rPr>
              <a:t>and hold.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3. Point your hands </a:t>
            </a:r>
            <a:r>
              <a:rPr lang="en" sz="2400" b="1">
                <a:solidFill>
                  <a:schemeClr val="dk1"/>
                </a:solidFill>
              </a:rPr>
              <a:t>inward </a:t>
            </a:r>
            <a:r>
              <a:rPr lang="en" sz="2400">
                <a:solidFill>
                  <a:schemeClr val="dk1"/>
                </a:solidFill>
              </a:rPr>
              <a:t>and hold.</a:t>
            </a:r>
            <a:endParaRPr sz="1300"/>
          </a:p>
        </p:txBody>
      </p:sp>
      <p:sp>
        <p:nvSpPr>
          <p:cNvPr id="241" name="Google Shape;241;p46"/>
          <p:cNvSpPr txBox="1"/>
          <p:nvPr/>
        </p:nvSpPr>
        <p:spPr>
          <a:xfrm>
            <a:off x="190950" y="1565425"/>
            <a:ext cx="87621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</a:rPr>
              <a:t>Place your hands in a prayer position and keep your elbows up and even. </a:t>
            </a:r>
            <a:endParaRPr sz="3000" b="1">
              <a:solidFill>
                <a:schemeClr val="lt2"/>
              </a:solidFill>
            </a:endParaRPr>
          </a:p>
        </p:txBody>
      </p:sp>
      <p:sp>
        <p:nvSpPr>
          <p:cNvPr id="243" name="Google Shape;243;p46"/>
          <p:cNvSpPr txBox="1"/>
          <p:nvPr/>
        </p:nvSpPr>
        <p:spPr>
          <a:xfrm>
            <a:off x="2041825" y="3304300"/>
            <a:ext cx="1520400" cy="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993D2-535F-214C-9E97-A8A85537A7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037" y="2496551"/>
            <a:ext cx="3389563" cy="26655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7"/>
          <p:cNvSpPr txBox="1">
            <a:spLocks noGrp="1"/>
          </p:cNvSpPr>
          <p:nvPr>
            <p:ph type="title"/>
          </p:nvPr>
        </p:nvSpPr>
        <p:spPr>
          <a:xfrm>
            <a:off x="457200" y="17832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>
                <a:latin typeface="Archivo Black"/>
                <a:ea typeface="Archivo Black"/>
                <a:cs typeface="Archivo Black"/>
                <a:sym typeface="Archivo Black"/>
              </a:rPr>
              <a:t>Rhythm Section</a:t>
            </a:r>
            <a:endParaRPr sz="64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49" name="Google Shape;249;p47"/>
          <p:cNvSpPr txBox="1"/>
          <p:nvPr/>
        </p:nvSpPr>
        <p:spPr>
          <a:xfrm>
            <a:off x="376500" y="1545425"/>
            <a:ext cx="54894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lt2"/>
                </a:solidFill>
              </a:rPr>
              <a:t>All around us is noise, but</a:t>
            </a:r>
            <a:r>
              <a:rPr lang="en" sz="2700" b="1" dirty="0"/>
              <a:t> </a:t>
            </a:r>
            <a:r>
              <a:rPr lang="en" sz="2700" b="1" dirty="0">
                <a:solidFill>
                  <a:schemeClr val="lt2"/>
                </a:solidFill>
              </a:rPr>
              <a:t>if you pay close attention you might find some beats and rhythms!</a:t>
            </a:r>
            <a:r>
              <a:rPr lang="en" sz="2700" dirty="0"/>
              <a:t> </a:t>
            </a: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700" dirty="0"/>
            </a:br>
            <a:endParaRPr sz="2700" dirty="0"/>
          </a:p>
        </p:txBody>
      </p:sp>
      <p:sp>
        <p:nvSpPr>
          <p:cNvPr id="252" name="Google Shape;252;p47"/>
          <p:cNvSpPr txBox="1"/>
          <p:nvPr/>
        </p:nvSpPr>
        <p:spPr>
          <a:xfrm>
            <a:off x="376500" y="4765350"/>
            <a:ext cx="8102400" cy="1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7"/>
          <p:cNvSpPr txBox="1"/>
          <p:nvPr/>
        </p:nvSpPr>
        <p:spPr>
          <a:xfrm>
            <a:off x="376500" y="2972850"/>
            <a:ext cx="5489400" cy="3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chemeClr val="dk1"/>
                </a:solidFill>
              </a:rPr>
              <a:t>What’s a beat? </a:t>
            </a:r>
            <a:r>
              <a:rPr lang="en" sz="2200" dirty="0">
                <a:solidFill>
                  <a:schemeClr val="dk1"/>
                </a:solidFill>
              </a:rPr>
              <a:t>Any noise, like a drum strike, clapping, snapping, teeth brushing, chopping food, etc. 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chemeClr val="dk1"/>
                </a:solidFill>
              </a:rPr>
              <a:t>What’s rhythm? </a:t>
            </a:r>
            <a:r>
              <a:rPr lang="en" sz="2200" dirty="0">
                <a:solidFill>
                  <a:schemeClr val="dk1"/>
                </a:solidFill>
              </a:rPr>
              <a:t>A pattern of notes! 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/>
              <a:t>What is one rhythm we all share?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2400" b="1" dirty="0"/>
            </a:br>
            <a:endParaRPr sz="2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525F6-482D-1444-BD4A-F6BE985C2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30" y="1705079"/>
            <a:ext cx="2817171" cy="1916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F5839-3381-DC46-A46D-98CF744ED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533" y="3826041"/>
            <a:ext cx="2818767" cy="21240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SA Color Pallete">
      <a:dk1>
        <a:srgbClr val="000000"/>
      </a:dk1>
      <a:lt1>
        <a:srgbClr val="FFFFFF"/>
      </a:lt1>
      <a:dk2>
        <a:srgbClr val="7AC142"/>
      </a:dk2>
      <a:lt2>
        <a:srgbClr val="A54399"/>
      </a:lt2>
      <a:accent1>
        <a:srgbClr val="A54399"/>
      </a:accent1>
      <a:accent2>
        <a:srgbClr val="7AC142"/>
      </a:accent2>
      <a:accent3>
        <a:srgbClr val="FDB813"/>
      </a:accent3>
      <a:accent4>
        <a:srgbClr val="E50278"/>
      </a:accent4>
      <a:accent5>
        <a:srgbClr val="0397D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GSA Color Pallete">
      <a:dk1>
        <a:srgbClr val="000000"/>
      </a:dk1>
      <a:lt1>
        <a:srgbClr val="FFFFFF"/>
      </a:lt1>
      <a:dk2>
        <a:srgbClr val="7AC142"/>
      </a:dk2>
      <a:lt2>
        <a:srgbClr val="A54399"/>
      </a:lt2>
      <a:accent1>
        <a:srgbClr val="A54399"/>
      </a:accent1>
      <a:accent2>
        <a:srgbClr val="7AC142"/>
      </a:accent2>
      <a:accent3>
        <a:srgbClr val="FDB813"/>
      </a:accent3>
      <a:accent4>
        <a:srgbClr val="E50278"/>
      </a:accent4>
      <a:accent5>
        <a:srgbClr val="0397D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1874</Words>
  <Application>Microsoft Macintosh PowerPoint</Application>
  <PresentationFormat>On-screen Show (4:3)</PresentationFormat>
  <Paragraphs>225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Candal</vt:lpstr>
      <vt:lpstr>Calibri</vt:lpstr>
      <vt:lpstr>Open Sans</vt:lpstr>
      <vt:lpstr>Arial</vt:lpstr>
      <vt:lpstr>Archivo Black</vt:lpstr>
      <vt:lpstr>Helvetica Neue</vt:lpstr>
      <vt:lpstr>Noto Sans Symbols</vt:lpstr>
      <vt:lpstr>Ultra</vt:lpstr>
      <vt:lpstr>Roboto</vt:lpstr>
      <vt:lpstr>Cabin Sketch</vt:lpstr>
      <vt:lpstr>Custom Design</vt:lpstr>
      <vt:lpstr>Custom Design</vt:lpstr>
      <vt:lpstr>TRANS &amp; QUEER MUSIC RESISTANCE</vt:lpstr>
      <vt:lpstr>Introductions</vt:lpstr>
      <vt:lpstr>Agenda </vt:lpstr>
      <vt:lpstr>Today’s Goals </vt:lpstr>
      <vt:lpstr>Sample Community Agreements</vt:lpstr>
      <vt:lpstr>Wellness Tip: Find Your Rhythm</vt:lpstr>
      <vt:lpstr>Hand Stretches</vt:lpstr>
      <vt:lpstr>Arms Stretches </vt:lpstr>
      <vt:lpstr>Rhythm Section</vt:lpstr>
      <vt:lpstr>Universal Rhythm</vt:lpstr>
      <vt:lpstr>Rhythm Practice</vt:lpstr>
      <vt:lpstr> Rhythm Practice: Strike on the “X”  </vt:lpstr>
      <vt:lpstr>Music = Art</vt:lpstr>
      <vt:lpstr>LGBTQ+ Identity &amp; Resistance Through Music </vt:lpstr>
      <vt:lpstr>Harlem Renaissance "…surely as gay as it was black”</vt:lpstr>
      <vt:lpstr>Ma Rainey’s ‘Prove It On Me Blues’</vt:lpstr>
      <vt:lpstr>House is a Home: Drag &amp; Ballroom Culture</vt:lpstr>
      <vt:lpstr>Crystal LaBeija (1960s) </vt:lpstr>
      <vt:lpstr>Paris is Burning (1990)</vt:lpstr>
      <vt:lpstr>QueerCore &amp; The Riot Grrrl Scene </vt:lpstr>
      <vt:lpstr>Limp Wrist </vt:lpstr>
      <vt:lpstr>Gossip: Standing in the Way of Control </vt:lpstr>
      <vt:lpstr>PowerPoint Presentation</vt:lpstr>
      <vt:lpstr> Closing &amp; Announcements </vt:lpstr>
      <vt:lpstr>Get Immediate Support</vt:lpstr>
      <vt:lpstr>THANK YOU!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 &amp; QUEER MUSIC RESISTANCE</dc:title>
  <cp:lastModifiedBy>Microsoft Office User</cp:lastModifiedBy>
  <cp:revision>5</cp:revision>
  <dcterms:modified xsi:type="dcterms:W3CDTF">2020-05-29T19:50:56Z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2319364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