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x-fontdata" Extension="fntdata"/>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Archivo Black" panose="020B0A03020202020B04" pitchFamily="34" charset="77"/>
      <p:regular r:id="rId27"/>
    </p:embeddedFont>
    <p:embeddedFont>
      <p:font typeface="Cabin Sketch" panose="020B0503050202020004" pitchFamily="34" charset="77"/>
      <p:regular r:id="rId28"/>
      <p:bold r:id="rId29"/>
    </p:embeddedFont>
    <p:embeddedFont>
      <p:font typeface="Candal" panose="02000503000000020004" pitchFamily="2" charset="77"/>
      <p:regular r:id="rId30"/>
    </p:embeddedFont>
    <p:embeddedFont>
      <p:font typeface="Helvetica Neue" panose="02000503000000020004" pitchFamily="2" charset="0"/>
      <p:regular r:id="rId31"/>
      <p:bold r:id="rId32"/>
      <p:italic r:id="rId33"/>
      <p:boldItalic r:id="rId34"/>
    </p:embeddedFont>
    <p:embeddedFont>
      <p:font typeface="Lato" panose="020F0502020204030203" pitchFamily="34" charset="77"/>
      <p:regular r:id="rId35"/>
      <p:bold r:id="rId36"/>
      <p:italic r:id="rId37"/>
      <p:boldItalic r:id="rId38"/>
    </p:embeddedFont>
    <p:embeddedFont>
      <p:font typeface="Ultra" panose="02060505000000020004" pitchFamily="18"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106" d="100"/>
          <a:sy n="106" d="100"/>
        </p:scale>
        <p:origin x="18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csf.edu/news/2011/06/104134/thirty-years-aids-timeline-epidemic"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actupny.org/documents/cron-89.html" TargetMode="External"/><Relationship Id="rId5" Type="http://schemas.openxmlformats.org/officeDocument/2006/relationships/hyperlink" Target="https://actupny.org/documents/cron-88.html" TargetMode="External"/><Relationship Id="rId4" Type="http://schemas.openxmlformats.org/officeDocument/2006/relationships/hyperlink" Target="https://actupny.com/contac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ctupny.org/documents/cron-91.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actupny.org/reports/timeline95-96.html" TargetMode="External"/><Relationship Id="rId4" Type="http://schemas.openxmlformats.org/officeDocument/2006/relationships/hyperlink" Target="https://actupny.org/documents/cron-92.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csf.edu/news/2011/06/104134/thirty-years-aids-timeline-epidemic"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actupny.org/documents/cron-88.html" TargetMode="External"/><Relationship Id="rId4" Type="http://schemas.openxmlformats.org/officeDocument/2006/relationships/hyperlink" Target="https://www.cdc.gov/hiv/group/poverty.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H_GEUt2WyF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xK-VPgmn-1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haEPLCA_H2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019d9679_3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g23019d9679_3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31132f678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31132f67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 </a:t>
            </a:r>
            <a:endParaRPr/>
          </a:p>
          <a:p>
            <a:pPr marL="0" lvl="0" indent="0" algn="l" rtl="0">
              <a:spcBef>
                <a:spcPts val="0"/>
              </a:spcBef>
              <a:spcAft>
                <a:spcPts val="0"/>
              </a:spcAft>
              <a:buNone/>
            </a:pPr>
            <a:r>
              <a:rPr lang="en" u="sng">
                <a:solidFill>
                  <a:schemeClr val="hlink"/>
                </a:solidFill>
                <a:hlinkClick r:id="rId3"/>
              </a:rPr>
              <a:t>https://www.ucsf.edu/news/2011/06/104134/thirty-years-aids-timeline-epidemic</a:t>
            </a:r>
            <a:endParaRPr/>
          </a:p>
          <a:p>
            <a:pPr marL="0" lvl="0" indent="0" algn="l" rtl="0">
              <a:spcBef>
                <a:spcPts val="0"/>
              </a:spcBef>
              <a:spcAft>
                <a:spcPts val="0"/>
              </a:spcAft>
              <a:buNone/>
            </a:pPr>
            <a:r>
              <a:rPr lang="en" u="sng">
                <a:solidFill>
                  <a:schemeClr val="hlink"/>
                </a:solidFill>
                <a:hlinkClick r:id="rId4"/>
              </a:rPr>
              <a:t>https://actupny.com/contact/</a:t>
            </a:r>
            <a:endParaRPr/>
          </a:p>
          <a:p>
            <a:pPr marL="0" lvl="0" indent="0" algn="l" rtl="0">
              <a:spcBef>
                <a:spcPts val="0"/>
              </a:spcBef>
              <a:spcAft>
                <a:spcPts val="0"/>
              </a:spcAft>
              <a:buNone/>
            </a:pPr>
            <a:r>
              <a:rPr lang="en" u="sng">
                <a:solidFill>
                  <a:schemeClr val="hlink"/>
                </a:solidFill>
                <a:hlinkClick r:id="rId5"/>
              </a:rPr>
              <a:t>https://actupny.org/documents/cron-88.html</a:t>
            </a:r>
            <a:r>
              <a:rPr lang="en"/>
              <a:t>- </a:t>
            </a:r>
            <a:endParaRPr/>
          </a:p>
          <a:p>
            <a:pPr marL="0" lvl="0" indent="0" algn="l" rtl="0">
              <a:spcBef>
                <a:spcPts val="0"/>
              </a:spcBef>
              <a:spcAft>
                <a:spcPts val="0"/>
              </a:spcAft>
              <a:buNone/>
            </a:pPr>
            <a:r>
              <a:rPr lang="en" u="sng">
                <a:solidFill>
                  <a:schemeClr val="hlink"/>
                </a:solidFill>
                <a:hlinkClick r:id="rId6"/>
              </a:rPr>
              <a:t>https://actupny.org/documents/cron-89.html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32657871b_1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32657871b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733332c99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733332c99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a:p>
            <a:pPr marL="0" lvl="0" indent="0" algn="l" rtl="0">
              <a:spcBef>
                <a:spcPts val="0"/>
              </a:spcBef>
              <a:spcAft>
                <a:spcPts val="0"/>
              </a:spcAft>
              <a:buNone/>
            </a:pPr>
            <a:r>
              <a:rPr lang="en" u="sng">
                <a:solidFill>
                  <a:schemeClr val="hlink"/>
                </a:solidFill>
                <a:hlinkClick r:id="rId3"/>
              </a:rPr>
              <a:t>https://actupny.org/documents/cron-91.html</a:t>
            </a:r>
            <a:endParaRPr/>
          </a:p>
          <a:p>
            <a:pPr marL="0" lvl="0" indent="0" algn="l" rtl="0">
              <a:spcBef>
                <a:spcPts val="0"/>
              </a:spcBef>
              <a:spcAft>
                <a:spcPts val="0"/>
              </a:spcAft>
              <a:buNone/>
            </a:pPr>
            <a:r>
              <a:rPr lang="en" u="sng">
                <a:solidFill>
                  <a:schemeClr val="hlink"/>
                </a:solidFill>
                <a:hlinkClick r:id="rId4"/>
              </a:rPr>
              <a:t>https://actupny.org/documents/cron-92.html</a:t>
            </a:r>
            <a:endParaRPr/>
          </a:p>
          <a:p>
            <a:pPr marL="0" lvl="0" indent="0" algn="l" rtl="0">
              <a:spcBef>
                <a:spcPts val="0"/>
              </a:spcBef>
              <a:spcAft>
                <a:spcPts val="0"/>
              </a:spcAft>
              <a:buNone/>
            </a:pPr>
            <a:r>
              <a:rPr lang="en" u="sng">
                <a:solidFill>
                  <a:schemeClr val="hlink"/>
                </a:solidFill>
                <a:hlinkClick r:id="rId5"/>
              </a:rPr>
              <a:t>https://actupny.org/reports/timeline95-96.html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32657871b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32657871b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a:p>
            <a:pPr marL="0" lvl="0" indent="0" algn="l" rtl="0">
              <a:spcBef>
                <a:spcPts val="0"/>
              </a:spcBef>
              <a:spcAft>
                <a:spcPts val="0"/>
              </a:spcAft>
              <a:buNone/>
            </a:pPr>
            <a:r>
              <a:rPr lang="en" u="sng">
                <a:solidFill>
                  <a:schemeClr val="hlink"/>
                </a:solidFill>
                <a:hlinkClick r:id="rId3"/>
              </a:rPr>
              <a:t>https://www.ucsf.edu/news/2011/06/104134/thirty-years-aids-timeline-epidemic</a:t>
            </a:r>
            <a:endParaRPr/>
          </a:p>
          <a:p>
            <a:pPr marL="0" lvl="0" indent="0" algn="l" rtl="0">
              <a:spcBef>
                <a:spcPts val="0"/>
              </a:spcBef>
              <a:spcAft>
                <a:spcPts val="0"/>
              </a:spcAft>
              <a:buNone/>
            </a:pPr>
            <a:r>
              <a:rPr lang="en" u="sng">
                <a:solidFill>
                  <a:schemeClr val="hlink"/>
                </a:solidFill>
                <a:hlinkClick r:id="rId4"/>
              </a:rPr>
              <a:t>https://www.cdc.gov/hiv/group/poverty.html</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https://actupny.org/documents/cron-88.html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31132f678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31132f67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asks the following questions: How are folks feeling or sitting with after learning this information? Any initial reactions to this content?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30745746f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30745746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Celebrities who live or lived with HIV/AIDS (from top left to top right, then bottom left to bottom right): Magic Johnson, Patricia Arquette, N.W.A.’s Easy-E, Freddie Mercury, Pedro Zamora, Image by the artist Keith Haring, Queer Eye’s Johnathan Van Ness. </a:t>
            </a:r>
            <a:endParaRPr>
              <a:solidFill>
                <a:schemeClr val="dk1"/>
              </a:solidFill>
            </a:endParaRPr>
          </a:p>
          <a:p>
            <a:pPr marL="0" marR="139700" lvl="0" indent="0" algn="l" rtl="0">
              <a:lnSpc>
                <a:spcPct val="130000"/>
              </a:lnSpc>
              <a:spcBef>
                <a:spcPts val="0"/>
              </a:spcBef>
              <a:spcAft>
                <a:spcPts val="260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2bfdc5a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t>Answer: Abstinence </a:t>
            </a:r>
            <a:endParaRPr sz="1100"/>
          </a:p>
        </p:txBody>
      </p:sp>
      <p:sp>
        <p:nvSpPr>
          <p:cNvPr id="210" name="Google Shape;210;g82bfdc5ae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31132f678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t>Answer 1: False</a:t>
            </a:r>
            <a:endParaRPr sz="1100"/>
          </a:p>
          <a:p>
            <a:pPr marL="0" lvl="0" indent="0" algn="l" rtl="0">
              <a:spcBef>
                <a:spcPts val="0"/>
              </a:spcBef>
              <a:spcAft>
                <a:spcPts val="0"/>
              </a:spcAft>
              <a:buNone/>
            </a:pPr>
            <a:r>
              <a:rPr lang="en" sz="1100"/>
              <a:t>Answer 2: All of the above</a:t>
            </a:r>
            <a:endParaRPr sz="1100"/>
          </a:p>
        </p:txBody>
      </p:sp>
      <p:sp>
        <p:nvSpPr>
          <p:cNvPr id="217" name="Google Shape;217;g831132f678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31132f678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t>Answer: True</a:t>
            </a:r>
            <a:endParaRPr sz="1100"/>
          </a:p>
        </p:txBody>
      </p:sp>
      <p:sp>
        <p:nvSpPr>
          <p:cNvPr id="223" name="Google Shape;223;g831132f678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31132f678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t>Answer: True</a:t>
            </a:r>
            <a:endParaRPr sz="1100"/>
          </a:p>
        </p:txBody>
      </p:sp>
      <p:sp>
        <p:nvSpPr>
          <p:cNvPr id="230" name="Google Shape;230;g831132f678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019d9679_3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Tony Starts Screen sharing. </a:t>
            </a:r>
            <a:endParaRPr/>
          </a:p>
        </p:txBody>
      </p:sp>
      <p:sp>
        <p:nvSpPr>
          <p:cNvPr id="102" name="Google Shape;102;g23019d9679_3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32657871b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32657871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733332c99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733332c9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733332c99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g7733332c99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217d32040_4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217d32040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019d9679_3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g23019d9679_3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17d32040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217d3204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25726a7c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825726a7c9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733332c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7733332c9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205cd3273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7205cd3273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2bfdc5ae4_0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2bfdc5ae4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note: Play this video from Pose about chosen family before posing the discussion question: </a:t>
            </a:r>
            <a:r>
              <a:rPr lang="en" u="sng">
                <a:solidFill>
                  <a:schemeClr val="hlink"/>
                </a:solidFill>
                <a:hlinkClick r:id="rId3"/>
              </a:rPr>
              <a:t>https://youtu.be/H_GEUt2WyF8</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32657871b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32657871b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note: Play this short educational video about HIV/AIDS before posing the discussion question: </a:t>
            </a:r>
            <a:r>
              <a:rPr lang="en" u="sng">
                <a:solidFill>
                  <a:schemeClr val="hlink"/>
                </a:solidFill>
                <a:hlinkClick r:id="rId3"/>
              </a:rPr>
              <a:t>https://www.youtube.com/watch?v=xK-VPgmn-18</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31132f67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31132f67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Facilitator note: Play the “How to Survive a Plague” trailer as an introduction to the long history of HIV/AIDS activism: </a:t>
            </a:r>
            <a:r>
              <a:rPr lang="en" u="sng">
                <a:solidFill>
                  <a:schemeClr val="hlink"/>
                </a:solidFill>
                <a:hlinkClick r:id="rId3"/>
              </a:rPr>
              <a:t>https://www.youtube.com/watch?v=haEPLCA_H2Y</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WITH PHOTO-with subhead">
  <p:cSld name="Cover-WITH PHOTO-with subhead">
    <p:spTree>
      <p:nvGrpSpPr>
        <p:cNvPr id="1" name="Shape 35"/>
        <p:cNvGrpSpPr/>
        <p:nvPr/>
      </p:nvGrpSpPr>
      <p:grpSpPr>
        <a:xfrm>
          <a:off x="0" y="0"/>
          <a:ext cx="0" cy="0"/>
          <a:chOff x="0" y="0"/>
          <a:chExt cx="0" cy="0"/>
        </a:xfrm>
      </p:grpSpPr>
      <p:sp>
        <p:nvSpPr>
          <p:cNvPr id="36" name="Google Shape;36;p11"/>
          <p:cNvSpPr>
            <a:spLocks noGrp="1"/>
          </p:cNvSpPr>
          <p:nvPr>
            <p:ph type="pic" idx="2"/>
          </p:nvPr>
        </p:nvSpPr>
        <p:spPr>
          <a:xfrm>
            <a:off x="0" y="2303463"/>
            <a:ext cx="9144000" cy="26496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 name="Google Shape;37;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2304000"/>
          </a:xfrm>
          <a:prstGeom prst="rect">
            <a:avLst/>
          </a:prstGeom>
          <a:noFill/>
          <a:ln>
            <a:noFill/>
          </a:ln>
        </p:spPr>
      </p:pic>
      <p:sp>
        <p:nvSpPr>
          <p:cNvPr id="38" name="Google Shape;38;p11"/>
          <p:cNvSpPr txBox="1">
            <a:spLocks noGrp="1"/>
          </p:cNvSpPr>
          <p:nvPr>
            <p:ph type="subTitle" idx="1"/>
          </p:nvPr>
        </p:nvSpPr>
        <p:spPr>
          <a:xfrm>
            <a:off x="304800" y="1295400"/>
            <a:ext cx="8686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rgbClr val="E4F3D7"/>
              </a:buClr>
              <a:buSzPts val="2800"/>
              <a:buFont typeface="Arial"/>
              <a:buNone/>
              <a:defRPr sz="3200" b="0" i="0" u="none" strike="noStrike" cap="none">
                <a:solidFill>
                  <a:srgbClr val="E4F3D7"/>
                </a:solidFill>
                <a:latin typeface="Arial"/>
                <a:ea typeface="Arial"/>
                <a:cs typeface="Arial"/>
                <a:sym typeface="Arial"/>
              </a:defRPr>
            </a:lvl1pPr>
            <a:lvl2pPr marL="457200" marR="0" lvl="1" indent="0" algn="ctr" rtl="0">
              <a:spcBef>
                <a:spcPts val="600"/>
              </a:spcBef>
              <a:spcAft>
                <a:spcPts val="0"/>
              </a:spcAft>
              <a:buClr>
                <a:srgbClr val="888888"/>
              </a:buClr>
              <a:buSzPts val="2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600"/>
              </a:spcBef>
              <a:spcAft>
                <a:spcPts val="0"/>
              </a:spcAft>
              <a:buClr>
                <a:srgbClr val="888888"/>
              </a:buClr>
              <a:buSzPts val="2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 name="Google Shape;39;p11"/>
          <p:cNvSpPr txBox="1">
            <a:spLocks noGrp="1"/>
          </p:cNvSpPr>
          <p:nvPr>
            <p:ph type="ctrTitle"/>
          </p:nvPr>
        </p:nvSpPr>
        <p:spPr>
          <a:xfrm>
            <a:off x="304800" y="228600"/>
            <a:ext cx="84582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1400"/>
              <a:buFont typeface="Ultra"/>
              <a:buNone/>
              <a:defRPr sz="54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40" name="Google Shape;40;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831086"/>
            <a:ext cx="9144000" cy="1026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WITH PHOTO-no subhead">
  <p:cSld name="Cover-WITH PHOTO-no subhead">
    <p:spTree>
      <p:nvGrpSpPr>
        <p:cNvPr id="1" name="Shape 41"/>
        <p:cNvGrpSpPr/>
        <p:nvPr/>
      </p:nvGrpSpPr>
      <p:grpSpPr>
        <a:xfrm>
          <a:off x="0" y="0"/>
          <a:ext cx="0" cy="0"/>
          <a:chOff x="0" y="0"/>
          <a:chExt cx="0" cy="0"/>
        </a:xfrm>
      </p:grpSpPr>
      <p:sp>
        <p:nvSpPr>
          <p:cNvPr id="42" name="Google Shape;42;p12"/>
          <p:cNvSpPr>
            <a:spLocks noGrp="1"/>
          </p:cNvSpPr>
          <p:nvPr>
            <p:ph type="pic" idx="2"/>
          </p:nvPr>
        </p:nvSpPr>
        <p:spPr>
          <a:xfrm>
            <a:off x="0" y="2303463"/>
            <a:ext cx="9144000" cy="26496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 name="Google Shape;43;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2304000"/>
          </a:xfrm>
          <a:prstGeom prst="rect">
            <a:avLst/>
          </a:prstGeom>
          <a:noFill/>
          <a:ln>
            <a:noFill/>
          </a:ln>
        </p:spPr>
      </p:pic>
      <p:sp>
        <p:nvSpPr>
          <p:cNvPr id="44" name="Google Shape;44;p12"/>
          <p:cNvSpPr txBox="1">
            <a:spLocks noGrp="1"/>
          </p:cNvSpPr>
          <p:nvPr>
            <p:ph type="ctrTitle"/>
          </p:nvPr>
        </p:nvSpPr>
        <p:spPr>
          <a:xfrm>
            <a:off x="304800" y="228600"/>
            <a:ext cx="8458200" cy="20754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1400"/>
              <a:buFont typeface="Ultra"/>
              <a:buNone/>
              <a:defRPr sz="54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45" name="Google Shape;4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831086"/>
            <a:ext cx="9144000" cy="1026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no photo-subhead">
  <p:cSld name="Divider-no photo-subhead">
    <p:spTree>
      <p:nvGrpSpPr>
        <p:cNvPr id="1" name="Shape 46"/>
        <p:cNvGrpSpPr/>
        <p:nvPr/>
      </p:nvGrpSpPr>
      <p:grpSpPr>
        <a:xfrm>
          <a:off x="0" y="0"/>
          <a:ext cx="0" cy="0"/>
          <a:chOff x="0" y="0"/>
          <a:chExt cx="0" cy="0"/>
        </a:xfrm>
      </p:grpSpPr>
      <p:pic>
        <p:nvPicPr>
          <p:cNvPr id="47" name="Google Shape;47;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48" name="Google Shape;48;p13"/>
          <p:cNvSpPr txBox="1">
            <a:spLocks noGrp="1"/>
          </p:cNvSpPr>
          <p:nvPr>
            <p:ph type="subTitle" idx="1"/>
          </p:nvPr>
        </p:nvSpPr>
        <p:spPr>
          <a:xfrm>
            <a:off x="304800" y="3180160"/>
            <a:ext cx="8686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rgbClr val="E4F3D7"/>
              </a:buClr>
              <a:buSzPts val="2800"/>
              <a:buFont typeface="Arial"/>
              <a:buNone/>
              <a:defRPr sz="2800" b="0" i="0" u="none" strike="noStrike" cap="none">
                <a:solidFill>
                  <a:srgbClr val="E4F3D7"/>
                </a:solidFill>
                <a:latin typeface="Arial"/>
                <a:ea typeface="Arial"/>
                <a:cs typeface="Arial"/>
                <a:sym typeface="Arial"/>
              </a:defRPr>
            </a:lvl1pPr>
            <a:lvl2pPr marL="457200" marR="0" lvl="1" indent="0" algn="ctr" rtl="0">
              <a:spcBef>
                <a:spcPts val="600"/>
              </a:spcBef>
              <a:spcAft>
                <a:spcPts val="0"/>
              </a:spcAft>
              <a:buClr>
                <a:srgbClr val="888888"/>
              </a:buClr>
              <a:buSzPts val="2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600"/>
              </a:spcBef>
              <a:spcAft>
                <a:spcPts val="0"/>
              </a:spcAft>
              <a:buClr>
                <a:srgbClr val="888888"/>
              </a:buClr>
              <a:buSzPts val="2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9" name="Google Shape;49;p13"/>
          <p:cNvSpPr txBox="1">
            <a:spLocks noGrp="1"/>
          </p:cNvSpPr>
          <p:nvPr>
            <p:ph type="ctrTitle"/>
          </p:nvPr>
        </p:nvSpPr>
        <p:spPr>
          <a:xfrm>
            <a:off x="304800" y="2113360"/>
            <a:ext cx="84582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1400"/>
              <a:buFont typeface="Ultra"/>
              <a:buNone/>
              <a:defRPr sz="48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no photo">
  <p:cSld name="Divider-no photo">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53" name="Google Shape;53;p14"/>
          <p:cNvSpPr txBox="1">
            <a:spLocks noGrp="1"/>
          </p:cNvSpPr>
          <p:nvPr>
            <p:ph type="ctrTitle"/>
          </p:nvPr>
        </p:nvSpPr>
        <p:spPr>
          <a:xfrm>
            <a:off x="304800" y="1676400"/>
            <a:ext cx="8458200" cy="28956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1400"/>
              <a:buFont typeface="Ultra"/>
              <a:buNone/>
              <a:defRPr sz="48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54" name="Google Shape;54;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1 photo-subhead">
  <p:cSld name="Divider-1 photo-subhead">
    <p:spTree>
      <p:nvGrpSpPr>
        <p:cNvPr id="1" name="Shape 55"/>
        <p:cNvGrpSpPr/>
        <p:nvPr/>
      </p:nvGrpSpPr>
      <p:grpSpPr>
        <a:xfrm>
          <a:off x="0" y="0"/>
          <a:ext cx="0" cy="0"/>
          <a:chOff x="0" y="0"/>
          <a:chExt cx="0" cy="0"/>
        </a:xfrm>
      </p:grpSpPr>
      <p:pic>
        <p:nvPicPr>
          <p:cNvPr id="56" name="Google Shape;56;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57" name="Google Shape;57;p15"/>
          <p:cNvSpPr txBox="1">
            <a:spLocks noGrp="1"/>
          </p:cNvSpPr>
          <p:nvPr>
            <p:ph type="subTitle" idx="1"/>
          </p:nvPr>
        </p:nvSpPr>
        <p:spPr>
          <a:xfrm>
            <a:off x="304800" y="3200400"/>
            <a:ext cx="6019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rgbClr val="E4F3D7"/>
              </a:buClr>
              <a:buSzPts val="2800"/>
              <a:buFont typeface="Arial"/>
              <a:buNone/>
              <a:defRPr sz="2800" b="0" i="0" u="none" strike="noStrike" cap="none">
                <a:solidFill>
                  <a:srgbClr val="E4F3D7"/>
                </a:solidFill>
                <a:latin typeface="Arial"/>
                <a:ea typeface="Arial"/>
                <a:cs typeface="Arial"/>
                <a:sym typeface="Arial"/>
              </a:defRPr>
            </a:lvl1pPr>
            <a:lvl2pPr marL="457200" marR="0" lvl="1" indent="0" algn="ctr" rtl="0">
              <a:spcBef>
                <a:spcPts val="600"/>
              </a:spcBef>
              <a:spcAft>
                <a:spcPts val="0"/>
              </a:spcAft>
              <a:buClr>
                <a:srgbClr val="888888"/>
              </a:buClr>
              <a:buSzPts val="2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600"/>
              </a:spcBef>
              <a:spcAft>
                <a:spcPts val="0"/>
              </a:spcAft>
              <a:buClr>
                <a:srgbClr val="888888"/>
              </a:buClr>
              <a:buSzPts val="2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8" name="Google Shape;58;p15"/>
          <p:cNvSpPr txBox="1">
            <a:spLocks noGrp="1"/>
          </p:cNvSpPr>
          <p:nvPr>
            <p:ph type="ctrTitle"/>
          </p:nvPr>
        </p:nvSpPr>
        <p:spPr>
          <a:xfrm>
            <a:off x="304800" y="2133600"/>
            <a:ext cx="58674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1400"/>
              <a:buFont typeface="Ultra"/>
              <a:buNone/>
              <a:defRPr sz="48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59" name="Google Shape;5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60" name="Google Shape;60;p15"/>
          <p:cNvSpPr>
            <a:spLocks noGrp="1"/>
          </p:cNvSpPr>
          <p:nvPr>
            <p:ph type="pic" idx="2"/>
          </p:nvPr>
        </p:nvSpPr>
        <p:spPr>
          <a:xfrm>
            <a:off x="6510528" y="1219200"/>
            <a:ext cx="2667000" cy="3566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1" name="Google Shape;61;p15"/>
          <p:cNvCxnSpPr/>
          <p:nvPr/>
        </p:nvCxnSpPr>
        <p:spPr>
          <a:xfrm>
            <a:off x="6477000" y="1219200"/>
            <a:ext cx="0" cy="3581400"/>
          </a:xfrm>
          <a:prstGeom prst="straightConnector1">
            <a:avLst/>
          </a:prstGeom>
          <a:noFill/>
          <a:ln w="76200" cap="flat" cmpd="sng">
            <a:solidFill>
              <a:schemeClr val="l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1 photo">
  <p:cSld name="Divider-1 photo">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64" name="Google Shape;64;p16"/>
          <p:cNvSpPr txBox="1">
            <a:spLocks noGrp="1"/>
          </p:cNvSpPr>
          <p:nvPr>
            <p:ph type="ctrTitle"/>
          </p:nvPr>
        </p:nvSpPr>
        <p:spPr>
          <a:xfrm>
            <a:off x="304800" y="1676400"/>
            <a:ext cx="5867400" cy="28956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1400"/>
              <a:buFont typeface="Ultra"/>
              <a:buNone/>
              <a:defRPr sz="48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65" name="Google Shape;65;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66" name="Google Shape;66;p16"/>
          <p:cNvSpPr>
            <a:spLocks noGrp="1"/>
          </p:cNvSpPr>
          <p:nvPr>
            <p:ph type="pic" idx="2"/>
          </p:nvPr>
        </p:nvSpPr>
        <p:spPr>
          <a:xfrm>
            <a:off x="6510528" y="1219200"/>
            <a:ext cx="2667000" cy="3566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7" name="Google Shape;67;p16"/>
          <p:cNvCxnSpPr/>
          <p:nvPr/>
        </p:nvCxnSpPr>
        <p:spPr>
          <a:xfrm>
            <a:off x="6477000" y="1219200"/>
            <a:ext cx="0" cy="3581400"/>
          </a:xfrm>
          <a:prstGeom prst="straightConnector1">
            <a:avLst/>
          </a:prstGeom>
          <a:noFill/>
          <a:ln w="76200" cap="flat" cmpd="sng">
            <a:solidFill>
              <a:schemeClr val="l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two photos-subhead">
  <p:cSld name="Divider-two photos-subhead">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190307"/>
            <a:ext cx="9144000" cy="4667700"/>
          </a:xfrm>
          <a:prstGeom prst="rect">
            <a:avLst/>
          </a:prstGeom>
          <a:noFill/>
          <a:ln>
            <a:noFill/>
          </a:ln>
        </p:spPr>
      </p:pic>
      <p:sp>
        <p:nvSpPr>
          <p:cNvPr id="70" name="Google Shape;70;p17"/>
          <p:cNvSpPr txBox="1">
            <a:spLocks noGrp="1"/>
          </p:cNvSpPr>
          <p:nvPr>
            <p:ph type="subTitle" idx="1"/>
          </p:nvPr>
        </p:nvSpPr>
        <p:spPr>
          <a:xfrm>
            <a:off x="304800" y="3637360"/>
            <a:ext cx="6019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rgbClr val="E4F3D7"/>
              </a:buClr>
              <a:buSzPts val="2800"/>
              <a:buFont typeface="Arial"/>
              <a:buNone/>
              <a:defRPr sz="2800" b="0" i="0" u="none" strike="noStrike" cap="none">
                <a:solidFill>
                  <a:srgbClr val="E4F3D7"/>
                </a:solidFill>
                <a:latin typeface="Arial"/>
                <a:ea typeface="Arial"/>
                <a:cs typeface="Arial"/>
                <a:sym typeface="Arial"/>
              </a:defRPr>
            </a:lvl1pPr>
            <a:lvl2pPr marL="457200" marR="0" lvl="1" indent="0" algn="ctr" rtl="0">
              <a:spcBef>
                <a:spcPts val="600"/>
              </a:spcBef>
              <a:spcAft>
                <a:spcPts val="0"/>
              </a:spcAft>
              <a:buClr>
                <a:srgbClr val="888888"/>
              </a:buClr>
              <a:buSzPts val="2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600"/>
              </a:spcBef>
              <a:spcAft>
                <a:spcPts val="0"/>
              </a:spcAft>
              <a:buClr>
                <a:srgbClr val="888888"/>
              </a:buClr>
              <a:buSzPts val="2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 name="Google Shape;71;p17"/>
          <p:cNvSpPr txBox="1">
            <a:spLocks noGrp="1"/>
          </p:cNvSpPr>
          <p:nvPr>
            <p:ph type="ctrTitle"/>
          </p:nvPr>
        </p:nvSpPr>
        <p:spPr>
          <a:xfrm>
            <a:off x="304800" y="2570560"/>
            <a:ext cx="80010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1400"/>
              <a:buFont typeface="Ultra"/>
              <a:buNone/>
              <a:defRPr sz="48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72" name="Google Shape;72;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73" name="Google Shape;73;p17"/>
          <p:cNvSpPr>
            <a:spLocks noGrp="1"/>
          </p:cNvSpPr>
          <p:nvPr>
            <p:ph type="pic" idx="2"/>
          </p:nvPr>
        </p:nvSpPr>
        <p:spPr>
          <a:xfrm>
            <a:off x="2819400" y="0"/>
            <a:ext cx="63246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4" name="Google Shape;74;p17"/>
          <p:cNvCxnSpPr/>
          <p:nvPr/>
        </p:nvCxnSpPr>
        <p:spPr>
          <a:xfrm rot="10800000">
            <a:off x="-106498" y="2190306"/>
            <a:ext cx="9250500" cy="0"/>
          </a:xfrm>
          <a:prstGeom prst="straightConnector1">
            <a:avLst/>
          </a:prstGeom>
          <a:noFill/>
          <a:ln w="76200" cap="flat" cmpd="sng">
            <a:solidFill>
              <a:schemeClr val="lt1"/>
            </a:solidFill>
            <a:prstDash val="solid"/>
            <a:round/>
            <a:headEnd type="none" w="sm" len="sm"/>
            <a:tailEnd type="none" w="sm" len="sm"/>
          </a:ln>
        </p:spPr>
      </p:cxnSp>
      <p:sp>
        <p:nvSpPr>
          <p:cNvPr id="75" name="Google Shape;75;p17"/>
          <p:cNvSpPr>
            <a:spLocks noGrp="1"/>
          </p:cNvSpPr>
          <p:nvPr>
            <p:ph type="pic" idx="3"/>
          </p:nvPr>
        </p:nvSpPr>
        <p:spPr>
          <a:xfrm>
            <a:off x="0" y="0"/>
            <a:ext cx="27432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two photos">
  <p:cSld name="Divider-two photos">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190307"/>
            <a:ext cx="9144000" cy="4667700"/>
          </a:xfrm>
          <a:prstGeom prst="rect">
            <a:avLst/>
          </a:prstGeom>
          <a:noFill/>
          <a:ln>
            <a:noFill/>
          </a:ln>
        </p:spPr>
      </p:pic>
      <p:sp>
        <p:nvSpPr>
          <p:cNvPr id="78" name="Google Shape;78;p18"/>
          <p:cNvSpPr txBox="1">
            <a:spLocks noGrp="1"/>
          </p:cNvSpPr>
          <p:nvPr>
            <p:ph type="ctrTitle"/>
          </p:nvPr>
        </p:nvSpPr>
        <p:spPr>
          <a:xfrm>
            <a:off x="304800" y="2190307"/>
            <a:ext cx="8001000" cy="26103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1400"/>
              <a:buFont typeface="Ultra"/>
              <a:buNone/>
              <a:defRPr sz="48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79" name="Google Shape;79;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80" name="Google Shape;80;p18"/>
          <p:cNvSpPr>
            <a:spLocks noGrp="1"/>
          </p:cNvSpPr>
          <p:nvPr>
            <p:ph type="pic" idx="2"/>
          </p:nvPr>
        </p:nvSpPr>
        <p:spPr>
          <a:xfrm>
            <a:off x="2819400" y="0"/>
            <a:ext cx="63246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81" name="Google Shape;81;p18"/>
          <p:cNvCxnSpPr/>
          <p:nvPr/>
        </p:nvCxnSpPr>
        <p:spPr>
          <a:xfrm rot="10800000">
            <a:off x="-106498" y="2190306"/>
            <a:ext cx="9250500" cy="0"/>
          </a:xfrm>
          <a:prstGeom prst="straightConnector1">
            <a:avLst/>
          </a:prstGeom>
          <a:noFill/>
          <a:ln w="76200" cap="flat" cmpd="sng">
            <a:solidFill>
              <a:schemeClr val="lt1"/>
            </a:solidFill>
            <a:prstDash val="solid"/>
            <a:round/>
            <a:headEnd type="none" w="sm" len="sm"/>
            <a:tailEnd type="none" w="sm" len="sm"/>
          </a:ln>
        </p:spPr>
      </p:cxnSp>
      <p:sp>
        <p:nvSpPr>
          <p:cNvPr id="82" name="Google Shape;82;p18"/>
          <p:cNvSpPr>
            <a:spLocks noGrp="1"/>
          </p:cNvSpPr>
          <p:nvPr>
            <p:ph type="pic" idx="3"/>
          </p:nvPr>
        </p:nvSpPr>
        <p:spPr>
          <a:xfrm>
            <a:off x="0" y="0"/>
            <a:ext cx="27432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85" name="Google Shape;85;p19"/>
          <p:cNvSpPr txBox="1">
            <a:spLocks noGrp="1"/>
          </p:cNvSpPr>
          <p:nvPr>
            <p:ph type="ctrTitle"/>
          </p:nvPr>
        </p:nvSpPr>
        <p:spPr>
          <a:xfrm>
            <a:off x="304800" y="1600200"/>
            <a:ext cx="8458200" cy="27432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1400"/>
              <a:buFont typeface="Ultra"/>
              <a:buNone/>
              <a:defRPr sz="4800" b="0" i="0" u="none" strike="noStrike" cap="none">
                <a:solidFill>
                  <a:schemeClr val="lt1"/>
                </a:solidFill>
                <a:latin typeface="Ultra"/>
                <a:ea typeface="Ultra"/>
                <a:cs typeface="Ultra"/>
                <a:sym typeface="Ultr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86" name="Google Shape;8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3200" y="4232602"/>
            <a:ext cx="2488800" cy="1023000"/>
          </a:xfrm>
          <a:prstGeom prst="rect">
            <a:avLst/>
          </a:prstGeom>
          <a:noFill/>
          <a:ln>
            <a:noFill/>
          </a:ln>
        </p:spPr>
      </p:pic>
      <p:sp>
        <p:nvSpPr>
          <p:cNvPr id="87" name="Google Shape;87;p19"/>
          <p:cNvSpPr txBox="1"/>
          <p:nvPr/>
        </p:nvSpPr>
        <p:spPr>
          <a:xfrm>
            <a:off x="4191000" y="4766846"/>
            <a:ext cx="23622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a:solidFill>
                  <a:schemeClr val="lt1"/>
                </a:solidFill>
                <a:latin typeface="Arial"/>
                <a:ea typeface="Arial"/>
                <a:cs typeface="Arial"/>
                <a:sym typeface="Arial"/>
              </a:rPr>
              <a:t>www.gsanetwork.org</a:t>
            </a:r>
            <a:endParaRPr sz="16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600"/>
              </a:spcBef>
              <a:spcAft>
                <a:spcPts val="0"/>
              </a:spcAft>
              <a:buClr>
                <a:schemeClr val="lt2"/>
              </a:buClr>
              <a:buSzPts val="2800"/>
              <a:buFont typeface="Noto Sans Symbols"/>
              <a:buNone/>
              <a:defRPr sz="2800" b="0" i="0" u="none" strike="noStrike" cap="none">
                <a:solidFill>
                  <a:schemeClr val="lt2"/>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lt2"/>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4"/>
          <p:cNvSpPr txBox="1">
            <a:spLocks noGrp="1"/>
          </p:cNvSpPr>
          <p:nvPr>
            <p:ph type="body" idx="1"/>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600"/>
              </a:spcBef>
              <a:spcAft>
                <a:spcPts val="0"/>
              </a:spcAft>
              <a:buClr>
                <a:schemeClr val="lt2"/>
              </a:buClr>
              <a:buSzPts val="2800"/>
              <a:buFont typeface="Noto Sans Symbols"/>
              <a:buNone/>
              <a:defRPr sz="2800" b="0" i="0" u="none" strike="noStrike" cap="none">
                <a:solidFill>
                  <a:schemeClr val="lt2"/>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lt2"/>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a:spLocks noGrp="1"/>
          </p:cNvSpPr>
          <p:nvPr>
            <p:ph type="pic" idx="2"/>
          </p:nvPr>
        </p:nvSpPr>
        <p:spPr>
          <a:xfrm>
            <a:off x="533400" y="1600200"/>
            <a:ext cx="3733800" cy="4572000"/>
          </a:xfrm>
          <a:prstGeom prst="rect">
            <a:avLst/>
          </a:prstGeom>
          <a:noFill/>
          <a:ln>
            <a:noFill/>
          </a:ln>
        </p:spPr>
        <p:txBody>
          <a:bodyPr spcFirstLastPara="1" wrap="square" lIns="91425" tIns="91425" rIns="91425" bIns="91425" anchor="t" anchorCtr="0">
            <a:noAutofit/>
          </a:bodyPr>
          <a:lstStyle>
            <a:lvl1pPr marL="342900" marR="0" lvl="0" indent="-3429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742950" marR="0" lvl="1" indent="-28575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rotWithShape="1">
          <a:blip r:embed="rId2" cstate="email">
            <a:alphaModFix/>
            <a:extLst>
              <a:ext uri="{28A0092B-C50C-407E-A947-70E740481C1C}">
                <a14:useLocalDpi xmlns:a14="http://schemas.microsoft.com/office/drawing/2010/main"/>
              </a:ext>
            </a:extLst>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685800" y="1524000"/>
            <a:ext cx="7772400" cy="2971799"/>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rotWithShape="1">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4572000" y="1295400"/>
            <a:ext cx="4191000" cy="36575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3600" b="0" i="0" u="none" strike="noStrike" cap="none">
                <a:solidFill>
                  <a:schemeClr val="lt1"/>
                </a:solidFill>
                <a:latin typeface="Arial"/>
                <a:ea typeface="Arial"/>
                <a:cs typeface="Arial"/>
                <a:sym typeface="Arial"/>
              </a:defRPr>
            </a:lvl1pPr>
            <a:lvl2pPr lvl="1" indent="0">
              <a:spcBef>
                <a:spcPts val="120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6"/>
          <p:cNvSpPr>
            <a:spLocks noGrp="1"/>
          </p:cNvSpPr>
          <p:nvPr>
            <p:ph type="pic" idx="2"/>
          </p:nvPr>
        </p:nvSpPr>
        <p:spPr>
          <a:xfrm>
            <a:off x="533400" y="762000"/>
            <a:ext cx="3733800" cy="4267200"/>
          </a:xfrm>
          <a:prstGeom prst="rect">
            <a:avLst/>
          </a:prstGeom>
          <a:noFill/>
          <a:ln>
            <a:noFill/>
          </a:ln>
        </p:spPr>
        <p:txBody>
          <a:bodyPr spcFirstLastPara="1" wrap="square" lIns="91425" tIns="91425" rIns="91425" bIns="91425" anchor="t" anchorCtr="0">
            <a:noAutofit/>
          </a:bodyPr>
          <a:lstStyle>
            <a:lvl1pPr marL="342900" marR="0" lvl="0" indent="-3429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742950" marR="0" lvl="1" indent="-28575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7"/>
          <p:cNvSpPr txBox="1">
            <a:spLocks noGrp="1"/>
          </p:cNvSpPr>
          <p:nvPr>
            <p:ph type="body" idx="1"/>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7"/>
          <p:cNvSpPr>
            <a:spLocks noGrp="1"/>
          </p:cNvSpPr>
          <p:nvPr>
            <p:ph type="pic" idx="2"/>
          </p:nvPr>
        </p:nvSpPr>
        <p:spPr>
          <a:xfrm>
            <a:off x="533400" y="1600200"/>
            <a:ext cx="3733800" cy="4572000"/>
          </a:xfrm>
          <a:prstGeom prst="rect">
            <a:avLst/>
          </a:prstGeom>
          <a:noFill/>
          <a:ln>
            <a:noFill/>
          </a:ln>
        </p:spPr>
        <p:txBody>
          <a:bodyPr spcFirstLastPara="1" wrap="square" lIns="91425" tIns="91425" rIns="91425" bIns="91425" anchor="t" anchorCtr="0">
            <a:noAutofit/>
          </a:bodyPr>
          <a:lstStyle>
            <a:lvl1pPr marL="342900" marR="0" lvl="0" indent="-3429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742950" marR="0" lvl="1" indent="-28575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0" name="Google Shape;30;p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8"/>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rotWithShape="1">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7391400" y="6019800"/>
            <a:ext cx="1582158" cy="6503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arget="../media/image20.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4" Target="../media/image21.jpeg" Type="http://schemas.openxmlformats.org/officeDocument/2006/relationships/image"/></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arget="../media/image22.jpe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 Id="rId4" Target="../media/image23.jpeg" Type="http://schemas.openxmlformats.org/officeDocument/2006/relationships/image"/></Relationships>
</file>

<file path=ppt/slides/_rels/slide13.xml.rels><?xml version="1.0" encoding="UTF-8" standalone="yes" ?><Relationships xmlns="http://schemas.openxmlformats.org/package/2006/relationships"><Relationship Id="rId3" Target="../media/image24.jpeg" Type="http://schemas.openxmlformats.org/officeDocument/2006/relationships/image"/><Relationship Id="rId2" Target="../notesSlides/notesSlide13.xml" Type="http://schemas.openxmlformats.org/officeDocument/2006/relationships/notesSlide"/><Relationship Id="rId1" Target="../slideLayouts/slideLayout1.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arget="../media/image30.jpeg" Type="http://schemas.openxmlformats.org/officeDocument/2006/relationships/image"/><Relationship Id="rId3" Target="../media/image25.jpeg" Type="http://schemas.openxmlformats.org/officeDocument/2006/relationships/image"/><Relationship Id="rId7" Target="../media/image29.jpeg" Type="http://schemas.openxmlformats.org/officeDocument/2006/relationships/image"/><Relationship Id="rId2" Target="../notesSlides/notesSlide15.xml" Type="http://schemas.openxmlformats.org/officeDocument/2006/relationships/notesSlide"/><Relationship Id="rId1" Target="../slideLayouts/slideLayout1.xml" Type="http://schemas.openxmlformats.org/officeDocument/2006/relationships/slideLayout"/><Relationship Id="rId6" Target="../media/image28.jpeg" Type="http://schemas.openxmlformats.org/officeDocument/2006/relationships/image"/><Relationship Id="rId5" Target="../media/image27.jpeg" Type="http://schemas.openxmlformats.org/officeDocument/2006/relationships/image"/><Relationship Id="rId4" Target="../media/image26.jpeg" Type="http://schemas.openxmlformats.org/officeDocument/2006/relationships/image"/><Relationship Id="rId9" Target="../media/image31.jpe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arget="../media/image33.jpeg" Type="http://schemas.openxmlformats.org/officeDocument/2006/relationships/image"/><Relationship Id="rId2" Target="../notesSlides/notesSlide18.xml" Type="http://schemas.openxmlformats.org/officeDocument/2006/relationships/notesSlide"/><Relationship Id="rId1" Target="../slideLayouts/slideLayout6.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34.jpeg" Type="http://schemas.openxmlformats.org/officeDocument/2006/relationships/image"/><Relationship Id="rId2" Target="../notesSlides/notesSlide19.xml" Type="http://schemas.openxmlformats.org/officeDocument/2006/relationships/notesSlide"/><Relationship Id="rId1" Target="../slideLayouts/slideLayout6.xml" Type="http://schemas.openxmlformats.org/officeDocument/2006/relationships/slideLayout"/><Relationship Id="rId4" Target="../media/image35.jpeg" Type="http://schemas.openxmlformats.org/officeDocument/2006/relationships/image"/></Relationships>
</file>

<file path=ppt/slides/_rels/slide2.xml.rels><?xml version="1.0" encoding="UTF-8" standalone="yes" ?><Relationships xmlns="http://schemas.openxmlformats.org/package/2006/relationships"><Relationship Id="rId3" Target="../media/image12.jpe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arget="../media/image36.jpeg" Type="http://schemas.openxmlformats.org/officeDocument/2006/relationships/image"/><Relationship Id="rId2" Target="../notesSlides/notesSlide21.xml" Type="http://schemas.openxmlformats.org/officeDocument/2006/relationships/notesSlide"/><Relationship Id="rId1" Target="../slideLayouts/slideLayout1.xml" Type="http://schemas.openxmlformats.org/officeDocument/2006/relationships/slideLayout"/><Relationship Id="rId5" Target="https://gsanetwork.org/resources/virtual-gsas/" TargetMode="External" Type="http://schemas.openxmlformats.org/officeDocument/2006/relationships/hyperlink"/><Relationship Id="rId4" Target="../media/image37.jpeg" Type="http://schemas.openxmlformats.org/officeDocument/2006/relationships/image"/></Relationships>
</file>

<file path=ppt/slides/_rels/slide22.xml.rels><?xml version="1.0" encoding="UTF-8" standalone="yes" ?><Relationships xmlns="http://schemas.openxmlformats.org/package/2006/relationships"><Relationship Id="rId8" Target="../media/image43.jpeg" Type="http://schemas.openxmlformats.org/officeDocument/2006/relationships/image"/><Relationship Id="rId3" Target="../media/image38.jpeg" Type="http://schemas.openxmlformats.org/officeDocument/2006/relationships/image"/><Relationship Id="rId7" Target="../media/image42.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media/image41.jpeg" Type="http://schemas.openxmlformats.org/officeDocument/2006/relationships/image"/><Relationship Id="rId5" Target="../media/image40.png" Type="http://schemas.openxmlformats.org/officeDocument/2006/relationships/image"/><Relationship Id="rId4" Target="../media/image39.jpeg" Type="http://schemas.openxmlformats.org/officeDocument/2006/relationships/image"/></Relationships>
</file>

<file path=ppt/slides/_rels/slide23.xml.rels><?xml version="1.0" encoding="UTF-8" standalone="yes" ?><Relationships xmlns="http://schemas.openxmlformats.org/package/2006/relationships"><Relationship Id="rId3" Target="../media/image44.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5" Target="../media/image46.png" Type="http://schemas.openxmlformats.org/officeDocument/2006/relationships/image"/><Relationship Id="rId4" Target="../media/image45.png" Type="http://schemas.openxmlformats.org/officeDocument/2006/relationships/image"/></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arget="../media/image14.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arget="../media/image15.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6.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5" Target="../media/image17.jpg" Type="http://schemas.openxmlformats.org/officeDocument/2006/relationships/image"/><Relationship Id="rId4" Target="http://www.youtube.com/watch?v=H_GEUt2WyF8" TargetMode="External" Type="http://schemas.openxmlformats.org/officeDocument/2006/relationships/hyperlink"/></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K-VPgmn-1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aEPLCA_H2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2303463"/>
            <a:ext cx="9144000" cy="2649600"/>
          </a:xfrm>
          <a:prstGeom prst="rect">
            <a:avLst/>
          </a:prstGeom>
          <a:noFill/>
          <a:ln>
            <a:noFill/>
          </a:ln>
        </p:spPr>
      </p:pic>
      <p:sp>
        <p:nvSpPr>
          <p:cNvPr id="93" name="Google Shape;93;p20"/>
          <p:cNvSpPr txBox="1">
            <a:spLocks noGrp="1"/>
          </p:cNvSpPr>
          <p:nvPr>
            <p:ph type="subTitle" idx="1"/>
          </p:nvPr>
        </p:nvSpPr>
        <p:spPr>
          <a:xfrm>
            <a:off x="161400" y="1595838"/>
            <a:ext cx="8821200" cy="57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Clr>
                <a:srgbClr val="E4F3D7"/>
              </a:buClr>
              <a:buFont typeface="Arial"/>
              <a:buNone/>
            </a:pPr>
            <a:endParaRPr sz="3300" i="0" u="none" strike="noStrike" cap="none">
              <a:solidFill>
                <a:srgbClr val="E4F3D7"/>
              </a:solidFill>
              <a:latin typeface="Candal"/>
              <a:ea typeface="Candal"/>
              <a:cs typeface="Candal"/>
              <a:sym typeface="Candal"/>
            </a:endParaRPr>
          </a:p>
        </p:txBody>
      </p:sp>
      <p:sp>
        <p:nvSpPr>
          <p:cNvPr id="94" name="Google Shape;94;p20"/>
          <p:cNvSpPr txBox="1">
            <a:spLocks noGrp="1"/>
          </p:cNvSpPr>
          <p:nvPr>
            <p:ph type="ctrTitle"/>
          </p:nvPr>
        </p:nvSpPr>
        <p:spPr>
          <a:xfrm>
            <a:off x="161400" y="480175"/>
            <a:ext cx="8821200" cy="11871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Font typeface="Ultra"/>
              <a:buNone/>
            </a:pPr>
            <a:r>
              <a:rPr lang="en" sz="4800">
                <a:latin typeface="Archivo Black"/>
                <a:ea typeface="Archivo Black"/>
                <a:cs typeface="Archivo Black"/>
                <a:sym typeface="Archivo Black"/>
              </a:rPr>
              <a:t>HIV/AIDS Youth Awareness</a:t>
            </a:r>
            <a:endParaRPr sz="4800">
              <a:latin typeface="Archivo Black"/>
              <a:ea typeface="Archivo Black"/>
              <a:cs typeface="Archivo Black"/>
              <a:sym typeface="Archivo Black"/>
            </a:endParaRPr>
          </a:p>
        </p:txBody>
      </p:sp>
      <p:grpSp>
        <p:nvGrpSpPr>
          <p:cNvPr id="95" name="Google Shape;95;p20"/>
          <p:cNvGrpSpPr/>
          <p:nvPr/>
        </p:nvGrpSpPr>
        <p:grpSpPr>
          <a:xfrm>
            <a:off x="0" y="3962400"/>
            <a:ext cx="9144000" cy="1616274"/>
            <a:chOff x="0" y="3962400"/>
            <a:chExt cx="9144000" cy="1616274"/>
          </a:xfrm>
        </p:grpSpPr>
        <p:pic>
          <p:nvPicPr>
            <p:cNvPr id="96" name="Google Shape;96;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962400"/>
              <a:ext cx="9144000" cy="1616274"/>
            </a:xfrm>
            <a:prstGeom prst="rect">
              <a:avLst/>
            </a:prstGeom>
            <a:noFill/>
            <a:ln>
              <a:noFill/>
            </a:ln>
          </p:spPr>
        </p:pic>
        <p:pic>
          <p:nvPicPr>
            <p:cNvPr id="97" name="Google Shape;97;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53200" y="4232602"/>
              <a:ext cx="2488870" cy="1023069"/>
            </a:xfrm>
            <a:prstGeom prst="rect">
              <a:avLst/>
            </a:prstGeom>
            <a:noFill/>
            <a:ln>
              <a:noFill/>
            </a:ln>
          </p:spPr>
        </p:pic>
      </p:grpSp>
      <p:cxnSp>
        <p:nvCxnSpPr>
          <p:cNvPr id="98" name="Google Shape;98;p20"/>
          <p:cNvCxnSpPr/>
          <p:nvPr/>
        </p:nvCxnSpPr>
        <p:spPr>
          <a:xfrm>
            <a:off x="457200" y="5292924"/>
            <a:ext cx="0" cy="574476"/>
          </a:xfrm>
          <a:prstGeom prst="straightConnector1">
            <a:avLst/>
          </a:prstGeom>
          <a:noFill/>
          <a:ln w="44450" cap="flat" cmpd="sng">
            <a:solidFill>
              <a:srgbClr val="76BF3C"/>
            </a:solidFill>
            <a:prstDash val="solid"/>
            <a:round/>
            <a:headEnd type="none" w="sm" len="sm"/>
            <a:tailEnd type="none" w="sm" len="sm"/>
          </a:ln>
        </p:spPr>
      </p:cxnSp>
      <p:sp>
        <p:nvSpPr>
          <p:cNvPr id="99" name="Google Shape;99;p20"/>
          <p:cNvSpPr txBox="1"/>
          <p:nvPr/>
        </p:nvSpPr>
        <p:spPr>
          <a:xfrm>
            <a:off x="533400" y="5282625"/>
            <a:ext cx="53340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b="1">
              <a:solidFill>
                <a:srgbClr val="595959"/>
              </a:solidFill>
            </a:endParaRPr>
          </a:p>
          <a:p>
            <a:pPr marL="0" lvl="0" indent="0" algn="l" rtl="0">
              <a:spcBef>
                <a:spcPts val="0"/>
              </a:spcBef>
              <a:spcAft>
                <a:spcPts val="0"/>
              </a:spcAft>
              <a:buNone/>
            </a:pPr>
            <a:r>
              <a:rPr lang="en" sz="1600" b="1">
                <a:solidFill>
                  <a:srgbClr val="595959"/>
                </a:solidFill>
              </a:rPr>
              <a:t>Created by the Youth Organizing Team</a:t>
            </a:r>
            <a:endParaRPr sz="1600" b="1">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168100" y="402450"/>
            <a:ext cx="8429100" cy="7920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HIV/AIDS Activism </a:t>
            </a:r>
            <a:endParaRPr sz="4800" b="1" i="0" u="none" strike="noStrike" cap="none">
              <a:solidFill>
                <a:srgbClr val="FAFAFA"/>
              </a:solidFill>
              <a:latin typeface="Archivo Black"/>
              <a:ea typeface="Archivo Black"/>
              <a:cs typeface="Archivo Black"/>
              <a:sym typeface="Archivo Black"/>
            </a:endParaRPr>
          </a:p>
        </p:txBody>
      </p:sp>
      <p:pic>
        <p:nvPicPr>
          <p:cNvPr id="167" name="Google Shape;167;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712723" y="1512225"/>
            <a:ext cx="1884475" cy="2821525"/>
          </a:xfrm>
          <a:prstGeom prst="rect">
            <a:avLst/>
          </a:prstGeom>
          <a:noFill/>
          <a:ln>
            <a:noFill/>
          </a:ln>
        </p:spPr>
      </p:pic>
      <p:sp>
        <p:nvSpPr>
          <p:cNvPr id="168" name="Google Shape;168;p29"/>
          <p:cNvSpPr txBox="1">
            <a:spLocks noGrp="1"/>
          </p:cNvSpPr>
          <p:nvPr>
            <p:ph type="body" idx="1"/>
          </p:nvPr>
        </p:nvSpPr>
        <p:spPr>
          <a:xfrm>
            <a:off x="457200" y="1600200"/>
            <a:ext cx="5402400" cy="49197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accent5"/>
              </a:buClr>
              <a:buSzPts val="1800"/>
              <a:buChar char="■"/>
            </a:pPr>
            <a:r>
              <a:rPr lang="en" sz="1800" b="1">
                <a:solidFill>
                  <a:srgbClr val="000000"/>
                </a:solidFill>
              </a:rPr>
              <a:t>1982: </a:t>
            </a:r>
            <a:r>
              <a:rPr lang="en" sz="1800">
                <a:solidFill>
                  <a:schemeClr val="accent5"/>
                </a:solidFill>
              </a:rPr>
              <a:t>The CDC establishes the term Acquired Immune Deficiency Syndrome (AIDS)</a:t>
            </a:r>
            <a:endParaRPr sz="1800">
              <a:solidFill>
                <a:schemeClr val="accent5"/>
              </a:solidFill>
            </a:endParaRPr>
          </a:p>
          <a:p>
            <a:pPr marL="457200" lvl="0" indent="-342900" algn="l" rtl="0">
              <a:lnSpc>
                <a:spcPct val="115000"/>
              </a:lnSpc>
              <a:spcBef>
                <a:spcPts val="1000"/>
              </a:spcBef>
              <a:spcAft>
                <a:spcPts val="0"/>
              </a:spcAft>
              <a:buClr>
                <a:schemeClr val="accent5"/>
              </a:buClr>
              <a:buSzPts val="1800"/>
              <a:buChar char="■"/>
            </a:pPr>
            <a:r>
              <a:rPr lang="en" sz="1800" b="1">
                <a:solidFill>
                  <a:srgbClr val="000000"/>
                </a:solidFill>
              </a:rPr>
              <a:t>1987:</a:t>
            </a:r>
            <a:r>
              <a:rPr lang="en" sz="1800">
                <a:solidFill>
                  <a:schemeClr val="accent5"/>
                </a:solidFill>
              </a:rPr>
              <a:t> ACT Up (the AIDS Coalition To Unleash Power) — a diverse, non-partisan group of individuals — united in anger and committed to direct action to end the AIDS crisis</a:t>
            </a:r>
            <a:endParaRPr sz="1800">
              <a:solidFill>
                <a:schemeClr val="accent5"/>
              </a:solidFill>
            </a:endParaRPr>
          </a:p>
          <a:p>
            <a:pPr marL="457200" lvl="0" indent="-342900" algn="l" rtl="0">
              <a:lnSpc>
                <a:spcPct val="115000"/>
              </a:lnSpc>
              <a:spcBef>
                <a:spcPts val="1000"/>
              </a:spcBef>
              <a:spcAft>
                <a:spcPts val="0"/>
              </a:spcAft>
              <a:buClr>
                <a:schemeClr val="accent5"/>
              </a:buClr>
              <a:buSzPts val="1800"/>
              <a:buFont typeface="Arial"/>
              <a:buChar char="■"/>
            </a:pPr>
            <a:r>
              <a:rPr lang="en" sz="1800" b="1">
                <a:solidFill>
                  <a:srgbClr val="000000"/>
                </a:solidFill>
              </a:rPr>
              <a:t>1987:</a:t>
            </a:r>
            <a:r>
              <a:rPr lang="en" sz="1800">
                <a:solidFill>
                  <a:schemeClr val="accent5"/>
                </a:solidFill>
              </a:rPr>
              <a:t> ACT Up stages its first protest on Wall Street, demanding that the Federal Drug Administration (FDA) release treatments for HIV </a:t>
            </a:r>
            <a:endParaRPr sz="1800">
              <a:solidFill>
                <a:schemeClr val="accent5"/>
              </a:solidFill>
            </a:endParaRPr>
          </a:p>
          <a:p>
            <a:pPr marL="457200" lvl="0" indent="-342900" algn="l" rtl="0">
              <a:lnSpc>
                <a:spcPct val="115000"/>
              </a:lnSpc>
              <a:spcBef>
                <a:spcPts val="1000"/>
              </a:spcBef>
              <a:spcAft>
                <a:spcPts val="0"/>
              </a:spcAft>
              <a:buClr>
                <a:schemeClr val="accent5"/>
              </a:buClr>
              <a:buSzPts val="1800"/>
              <a:buChar char="■"/>
            </a:pPr>
            <a:r>
              <a:rPr lang="en" sz="1800" b="1">
                <a:solidFill>
                  <a:srgbClr val="000000"/>
                </a:solidFill>
              </a:rPr>
              <a:t>1988:</a:t>
            </a:r>
            <a:r>
              <a:rPr lang="en" sz="1800" b="1">
                <a:solidFill>
                  <a:schemeClr val="accent5"/>
                </a:solidFill>
              </a:rPr>
              <a:t> </a:t>
            </a:r>
            <a:r>
              <a:rPr lang="en" sz="1800">
                <a:solidFill>
                  <a:schemeClr val="accent5"/>
                </a:solidFill>
              </a:rPr>
              <a:t>ACT UP, joined by the national ACT NOW coalition, closes down the FDA outside of Washington, D.C.</a:t>
            </a:r>
            <a:endParaRPr sz="1800">
              <a:solidFill>
                <a:schemeClr val="accent5"/>
              </a:solidFill>
            </a:endParaRPr>
          </a:p>
          <a:p>
            <a:pPr marL="0" lvl="0" indent="0" algn="l" rtl="0">
              <a:lnSpc>
                <a:spcPct val="115000"/>
              </a:lnSpc>
              <a:spcBef>
                <a:spcPts val="1000"/>
              </a:spcBef>
              <a:spcAft>
                <a:spcPts val="1000"/>
              </a:spcAft>
              <a:buNone/>
            </a:pPr>
            <a:endParaRPr sz="1800">
              <a:solidFill>
                <a:schemeClr val="accent5"/>
              </a:solidFill>
            </a:endParaRPr>
          </a:p>
        </p:txBody>
      </p:sp>
      <p:pic>
        <p:nvPicPr>
          <p:cNvPr id="169" name="Google Shape;169;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11651" y="4474375"/>
            <a:ext cx="2944950" cy="229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ctrTitle" idx="4294967295"/>
          </p:nvPr>
        </p:nvSpPr>
        <p:spPr>
          <a:xfrm>
            <a:off x="185100" y="235450"/>
            <a:ext cx="8618100" cy="9900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HIV/AIDS Youth Activism</a:t>
            </a:r>
            <a:endParaRPr sz="4800" b="1" i="0" u="none" strike="noStrike" cap="none">
              <a:solidFill>
                <a:srgbClr val="FAFAFA"/>
              </a:solidFill>
              <a:latin typeface="Archivo Black"/>
              <a:ea typeface="Archivo Black"/>
              <a:cs typeface="Archivo Black"/>
              <a:sym typeface="Archivo Black"/>
            </a:endParaRPr>
          </a:p>
        </p:txBody>
      </p:sp>
      <p:sp>
        <p:nvSpPr>
          <p:cNvPr id="175" name="Google Shape;175;p30"/>
          <p:cNvSpPr txBox="1">
            <a:spLocks noGrp="1"/>
          </p:cNvSpPr>
          <p:nvPr>
            <p:ph type="body" idx="1"/>
          </p:nvPr>
        </p:nvSpPr>
        <p:spPr>
          <a:xfrm>
            <a:off x="281700" y="1642225"/>
            <a:ext cx="8765700" cy="3863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b="1">
                <a:solidFill>
                  <a:schemeClr val="lt2"/>
                </a:solidFill>
              </a:rPr>
              <a:t>In 1991, </a:t>
            </a:r>
            <a:r>
              <a:rPr lang="en" b="1">
                <a:solidFill>
                  <a:schemeClr val="lt2"/>
                </a:solidFill>
              </a:rPr>
              <a:t>ACT UP's Youth Education Life Line (YELL) </a:t>
            </a:r>
            <a:r>
              <a:rPr lang="en" sz="3000" b="1">
                <a:solidFill>
                  <a:schemeClr val="lt2"/>
                </a:solidFill>
              </a:rPr>
              <a:t>organized a sexual health education campaign, demanding the New York City Board of Education to vote in support of condom distribution to high school students on their campuses. </a:t>
            </a:r>
            <a:endParaRPr sz="3000" b="1">
              <a:solidFill>
                <a:schemeClr val="accent5"/>
              </a:solidFill>
            </a:endParaRPr>
          </a:p>
          <a:p>
            <a:pPr marL="0" lvl="0" indent="0" algn="l" rtl="0">
              <a:lnSpc>
                <a:spcPct val="115000"/>
              </a:lnSpc>
              <a:spcBef>
                <a:spcPts val="0"/>
              </a:spcBef>
              <a:spcAft>
                <a:spcPts val="1000"/>
              </a:spcAft>
              <a:buNone/>
            </a:pPr>
            <a:endParaRPr sz="1500" b="1">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ctrTitle" idx="4294967295"/>
          </p:nvPr>
        </p:nvSpPr>
        <p:spPr>
          <a:xfrm>
            <a:off x="262950" y="251550"/>
            <a:ext cx="8618100" cy="9900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HIV/AIDS Youth Activism</a:t>
            </a:r>
            <a:endParaRPr sz="4800" b="1" i="0" u="none" strike="noStrike" cap="none">
              <a:solidFill>
                <a:srgbClr val="FAFAFA"/>
              </a:solidFill>
              <a:latin typeface="Archivo Black"/>
              <a:ea typeface="Archivo Black"/>
              <a:cs typeface="Archivo Black"/>
              <a:sym typeface="Archivo Black"/>
            </a:endParaRPr>
          </a:p>
        </p:txBody>
      </p:sp>
      <p:sp>
        <p:nvSpPr>
          <p:cNvPr id="181" name="Google Shape;181;p31"/>
          <p:cNvSpPr txBox="1">
            <a:spLocks noGrp="1"/>
          </p:cNvSpPr>
          <p:nvPr>
            <p:ph type="body" idx="1"/>
          </p:nvPr>
        </p:nvSpPr>
        <p:spPr>
          <a:xfrm>
            <a:off x="0" y="1464975"/>
            <a:ext cx="5731200" cy="5167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b="1">
                <a:solidFill>
                  <a:srgbClr val="000000"/>
                </a:solidFill>
              </a:rPr>
              <a:t>1991:</a:t>
            </a:r>
            <a:r>
              <a:rPr lang="en" sz="1800" b="1">
                <a:solidFill>
                  <a:schemeClr val="accent5"/>
                </a:solidFill>
              </a:rPr>
              <a:t> </a:t>
            </a:r>
            <a:r>
              <a:rPr lang="en" sz="1800">
                <a:solidFill>
                  <a:schemeClr val="accent5"/>
                </a:solidFill>
              </a:rPr>
              <a:t>New York City Board of Education votes 4-3 to approve a plan to distribute condoms to high school students in the public schools </a:t>
            </a:r>
            <a:endParaRPr sz="1800">
              <a:solidFill>
                <a:schemeClr val="accent5"/>
              </a:solidFill>
            </a:endParaRPr>
          </a:p>
          <a:p>
            <a:pPr marL="457200" lvl="0" indent="-342900" algn="l" rtl="0">
              <a:lnSpc>
                <a:spcPct val="115000"/>
              </a:lnSpc>
              <a:spcBef>
                <a:spcPts val="0"/>
              </a:spcBef>
              <a:spcAft>
                <a:spcPts val="0"/>
              </a:spcAft>
              <a:buSzPts val="1800"/>
              <a:buChar char="▪"/>
            </a:pPr>
            <a:r>
              <a:rPr lang="en" sz="1800" b="1">
                <a:solidFill>
                  <a:srgbClr val="000000"/>
                </a:solidFill>
              </a:rPr>
              <a:t>1991: </a:t>
            </a:r>
            <a:r>
              <a:rPr lang="en" sz="1800">
                <a:solidFill>
                  <a:schemeClr val="accent5"/>
                </a:solidFill>
              </a:rPr>
              <a:t>YELL defeats an amendment to the condom distribution. Amendment would give parents the right to "opt-out" and bar their children from receiving condoms in school</a:t>
            </a:r>
            <a:endParaRPr sz="1800">
              <a:solidFill>
                <a:schemeClr val="accent5"/>
              </a:solidFill>
            </a:endParaRPr>
          </a:p>
          <a:p>
            <a:pPr marL="457200" lvl="0" indent="-342900" algn="l" rtl="0">
              <a:lnSpc>
                <a:spcPct val="115000"/>
              </a:lnSpc>
              <a:spcBef>
                <a:spcPts val="0"/>
              </a:spcBef>
              <a:spcAft>
                <a:spcPts val="0"/>
              </a:spcAft>
              <a:buSzPts val="1800"/>
              <a:buChar char="▪"/>
            </a:pPr>
            <a:r>
              <a:rPr lang="en" sz="1800" b="1">
                <a:solidFill>
                  <a:srgbClr val="000000"/>
                </a:solidFill>
              </a:rPr>
              <a:t>1992:</a:t>
            </a:r>
            <a:r>
              <a:rPr lang="en" sz="1800" b="1">
                <a:solidFill>
                  <a:schemeClr val="accent5"/>
                </a:solidFill>
              </a:rPr>
              <a:t> </a:t>
            </a:r>
            <a:r>
              <a:rPr lang="en" sz="1800">
                <a:solidFill>
                  <a:schemeClr val="accent5"/>
                </a:solidFill>
              </a:rPr>
              <a:t>YELL protests at the New York City Board of Education to oppose Christian fundamentalists and promote HIV/AIDS education in New York City Public Schools</a:t>
            </a:r>
            <a:endParaRPr sz="1800">
              <a:solidFill>
                <a:schemeClr val="accent5"/>
              </a:solidFill>
            </a:endParaRPr>
          </a:p>
          <a:p>
            <a:pPr marL="457200" lvl="0" indent="-342900" algn="l" rtl="0">
              <a:lnSpc>
                <a:spcPct val="115000"/>
              </a:lnSpc>
              <a:spcBef>
                <a:spcPts val="0"/>
              </a:spcBef>
              <a:spcAft>
                <a:spcPts val="0"/>
              </a:spcAft>
              <a:buSzPts val="1800"/>
              <a:buChar char="▪"/>
            </a:pPr>
            <a:r>
              <a:rPr lang="en" sz="1800" b="1">
                <a:solidFill>
                  <a:srgbClr val="000000"/>
                </a:solidFill>
              </a:rPr>
              <a:t>1995: </a:t>
            </a:r>
            <a:r>
              <a:rPr lang="en" sz="1800">
                <a:solidFill>
                  <a:schemeClr val="accent5"/>
                </a:solidFill>
              </a:rPr>
              <a:t>YELL protests the Board of Education's elimination of condom demonstrations in the classroom and the failure of AIDS prevention education in the public schools</a:t>
            </a:r>
            <a:endParaRPr sz="1700" b="1">
              <a:solidFill>
                <a:schemeClr val="accent5"/>
              </a:solidFill>
            </a:endParaRPr>
          </a:p>
          <a:p>
            <a:pPr marL="0" lvl="0" indent="0" algn="l" rtl="0">
              <a:lnSpc>
                <a:spcPct val="115000"/>
              </a:lnSpc>
              <a:spcBef>
                <a:spcPts val="1000"/>
              </a:spcBef>
              <a:spcAft>
                <a:spcPts val="1000"/>
              </a:spcAft>
              <a:buNone/>
            </a:pPr>
            <a:endParaRPr sz="1500" b="1">
              <a:solidFill>
                <a:schemeClr val="accent5"/>
              </a:solidFill>
            </a:endParaRPr>
          </a:p>
        </p:txBody>
      </p:sp>
      <p:pic>
        <p:nvPicPr>
          <p:cNvPr id="182" name="Google Shape;182;p31"/>
          <p:cNvPicPr preferRelativeResize="0"/>
          <p:nvPr/>
        </p:nvPicPr>
        <p:blipFill>
          <a:blip r:embed="rId3">
            <a:alphaModFix/>
          </a:blip>
          <a:stretch>
            <a:fillRect/>
          </a:stretch>
        </p:blipFill>
        <p:spPr>
          <a:xfrm>
            <a:off x="5666938" y="3918075"/>
            <a:ext cx="2978750" cy="2449325"/>
          </a:xfrm>
          <a:prstGeom prst="rect">
            <a:avLst/>
          </a:prstGeom>
          <a:noFill/>
          <a:ln>
            <a:noFill/>
          </a:ln>
        </p:spPr>
      </p:pic>
      <p:pic>
        <p:nvPicPr>
          <p:cNvPr id="183" name="Google Shape;183;p31"/>
          <p:cNvPicPr preferRelativeResize="0"/>
          <p:nvPr/>
        </p:nvPicPr>
        <p:blipFill>
          <a:blip r:embed="rId4">
            <a:alphaModFix/>
          </a:blip>
          <a:stretch>
            <a:fillRect/>
          </a:stretch>
        </p:blipFill>
        <p:spPr>
          <a:xfrm>
            <a:off x="5666950" y="1604712"/>
            <a:ext cx="3412975" cy="2168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ctrTitle" idx="4294967295"/>
          </p:nvPr>
        </p:nvSpPr>
        <p:spPr>
          <a:xfrm>
            <a:off x="212850" y="0"/>
            <a:ext cx="8718300" cy="12168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HIV/AIDS &amp; Identity  </a:t>
            </a:r>
            <a:endParaRPr sz="4800" b="1" i="0" u="none" strike="noStrike" cap="none">
              <a:solidFill>
                <a:srgbClr val="FAFAFA"/>
              </a:solidFill>
              <a:latin typeface="Archivo Black"/>
              <a:ea typeface="Archivo Black"/>
              <a:cs typeface="Archivo Black"/>
              <a:sym typeface="Archivo Black"/>
            </a:endParaRPr>
          </a:p>
        </p:txBody>
      </p:sp>
      <p:sp>
        <p:nvSpPr>
          <p:cNvPr id="189" name="Google Shape;189;p32"/>
          <p:cNvSpPr txBox="1">
            <a:spLocks noGrp="1"/>
          </p:cNvSpPr>
          <p:nvPr>
            <p:ph type="body" idx="1"/>
          </p:nvPr>
        </p:nvSpPr>
        <p:spPr>
          <a:xfrm>
            <a:off x="370250" y="1676300"/>
            <a:ext cx="4395000" cy="48297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Char char="■"/>
            </a:pPr>
            <a:r>
              <a:rPr lang="en" sz="2000">
                <a:solidFill>
                  <a:srgbClr val="000000"/>
                </a:solidFill>
              </a:rPr>
              <a:t>Race: Black and Latinx people are disproportionately impacted by HIV (parallels the Black community being disproportionately affected by COVID-19).  </a:t>
            </a:r>
            <a:endParaRPr sz="2000">
              <a:solidFill>
                <a:srgbClr val="000000"/>
              </a:solidFill>
            </a:endParaRPr>
          </a:p>
          <a:p>
            <a:pPr marL="457200" lvl="0" indent="-355600" algn="l" rtl="0">
              <a:lnSpc>
                <a:spcPct val="100000"/>
              </a:lnSpc>
              <a:spcBef>
                <a:spcPts val="0"/>
              </a:spcBef>
              <a:spcAft>
                <a:spcPts val="0"/>
              </a:spcAft>
              <a:buClr>
                <a:srgbClr val="000000"/>
              </a:buClr>
              <a:buSzPts val="2000"/>
              <a:buFont typeface="Arial"/>
              <a:buChar char="■"/>
            </a:pPr>
            <a:r>
              <a:rPr lang="en" sz="2000">
                <a:solidFill>
                  <a:srgbClr val="000000"/>
                </a:solidFill>
              </a:rPr>
              <a:t>Work discrimination and class impact contraction rates: Low income communities are at higher risk. </a:t>
            </a:r>
            <a:endParaRPr sz="2000">
              <a:solidFill>
                <a:srgbClr val="000000"/>
              </a:solidFill>
            </a:endParaRPr>
          </a:p>
          <a:p>
            <a:pPr marL="457200" lvl="0" indent="-381000" algn="l" rtl="0">
              <a:lnSpc>
                <a:spcPct val="100000"/>
              </a:lnSpc>
              <a:spcBef>
                <a:spcPts val="1000"/>
              </a:spcBef>
              <a:spcAft>
                <a:spcPts val="1000"/>
              </a:spcAft>
              <a:buClr>
                <a:srgbClr val="000000"/>
              </a:buClr>
              <a:buSzPts val="2400"/>
              <a:buChar char="■"/>
            </a:pPr>
            <a:r>
              <a:rPr lang="en" sz="2000">
                <a:solidFill>
                  <a:srgbClr val="000000"/>
                </a:solidFill>
              </a:rPr>
              <a:t>Gender: Women are at higher risk</a:t>
            </a:r>
            <a:r>
              <a:rPr lang="en" sz="2400">
                <a:solidFill>
                  <a:srgbClr val="000000"/>
                </a:solidFill>
              </a:rPr>
              <a:t>.</a:t>
            </a:r>
            <a:endParaRPr sz="2400">
              <a:solidFill>
                <a:srgbClr val="000000"/>
              </a:solidFill>
            </a:endParaRPr>
          </a:p>
        </p:txBody>
      </p:sp>
      <p:pic>
        <p:nvPicPr>
          <p:cNvPr id="190" name="Google Shape;190;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38825" y="1789012"/>
            <a:ext cx="3264475" cy="42782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ctrTitle"/>
          </p:nvPr>
        </p:nvSpPr>
        <p:spPr>
          <a:xfrm>
            <a:off x="561925" y="2105800"/>
            <a:ext cx="7772400" cy="1083600"/>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Group Reflection</a:t>
            </a:r>
            <a:endParaRPr sz="4800" b="1" i="0" u="none" strike="noStrike" cap="none">
              <a:solidFill>
                <a:srgbClr val="FAFAFA"/>
              </a:solidFill>
              <a:latin typeface="Archivo Black"/>
              <a:ea typeface="Archivo Black"/>
              <a:cs typeface="Archivo Black"/>
              <a:sym typeface="Archiv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192125" y="220300"/>
            <a:ext cx="8229600" cy="9870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HIV/AIDS &amp; Pop Culture    </a:t>
            </a:r>
            <a:endParaRPr sz="4800" b="1" i="0" u="none" strike="noStrike" cap="none">
              <a:solidFill>
                <a:srgbClr val="FAFAFA"/>
              </a:solidFill>
              <a:latin typeface="Archivo Black"/>
              <a:ea typeface="Archivo Black"/>
              <a:cs typeface="Archivo Black"/>
              <a:sym typeface="Archivo Black"/>
            </a:endParaRPr>
          </a:p>
        </p:txBody>
      </p:sp>
      <p:pic>
        <p:nvPicPr>
          <p:cNvPr id="201" name="Google Shape;201;p34"/>
          <p:cNvPicPr preferRelativeResize="0"/>
          <p:nvPr/>
        </p:nvPicPr>
        <p:blipFill>
          <a:blip r:embed="rId3">
            <a:alphaModFix/>
          </a:blip>
          <a:stretch>
            <a:fillRect/>
          </a:stretch>
        </p:blipFill>
        <p:spPr>
          <a:xfrm>
            <a:off x="192125" y="1657875"/>
            <a:ext cx="2857500" cy="1600200"/>
          </a:xfrm>
          <a:prstGeom prst="rect">
            <a:avLst/>
          </a:prstGeom>
          <a:noFill/>
          <a:ln>
            <a:noFill/>
          </a:ln>
        </p:spPr>
      </p:pic>
      <p:pic>
        <p:nvPicPr>
          <p:cNvPr id="202" name="Google Shape;202;p3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2650" y="3410475"/>
            <a:ext cx="1701077" cy="2533125"/>
          </a:xfrm>
          <a:prstGeom prst="rect">
            <a:avLst/>
          </a:prstGeom>
          <a:noFill/>
          <a:ln>
            <a:noFill/>
          </a:ln>
        </p:spPr>
      </p:pic>
      <p:pic>
        <p:nvPicPr>
          <p:cNvPr id="203" name="Google Shape;203;p3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027352" y="3708650"/>
            <a:ext cx="2129100" cy="2129100"/>
          </a:xfrm>
          <a:prstGeom prst="rect">
            <a:avLst/>
          </a:prstGeom>
          <a:noFill/>
          <a:ln>
            <a:noFill/>
          </a:ln>
        </p:spPr>
      </p:pic>
      <p:pic>
        <p:nvPicPr>
          <p:cNvPr id="204" name="Google Shape;204;p34"/>
          <p:cNvPicPr preferRelativeResize="0"/>
          <p:nvPr/>
        </p:nvPicPr>
        <p:blipFill>
          <a:blip r:embed="rId6">
            <a:alphaModFix/>
          </a:blip>
          <a:stretch>
            <a:fillRect/>
          </a:stretch>
        </p:blipFill>
        <p:spPr>
          <a:xfrm>
            <a:off x="7150375" y="3539700"/>
            <a:ext cx="1847850" cy="2466975"/>
          </a:xfrm>
          <a:prstGeom prst="rect">
            <a:avLst/>
          </a:prstGeom>
          <a:noFill/>
          <a:ln>
            <a:noFill/>
          </a:ln>
        </p:spPr>
      </p:pic>
      <p:pic>
        <p:nvPicPr>
          <p:cNvPr id="205" name="Google Shape;205;p3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261175" y="1492288"/>
            <a:ext cx="2899275" cy="1931363"/>
          </a:xfrm>
          <a:prstGeom prst="rect">
            <a:avLst/>
          </a:prstGeom>
          <a:noFill/>
          <a:ln>
            <a:noFill/>
          </a:ln>
        </p:spPr>
      </p:pic>
      <p:pic>
        <p:nvPicPr>
          <p:cNvPr id="206" name="Google Shape;206;p3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465250" y="1657875"/>
            <a:ext cx="2678751" cy="1784460"/>
          </a:xfrm>
          <a:prstGeom prst="rect">
            <a:avLst/>
          </a:prstGeom>
          <a:noFill/>
          <a:ln>
            <a:noFill/>
          </a:ln>
        </p:spPr>
      </p:pic>
      <p:pic>
        <p:nvPicPr>
          <p:cNvPr id="207" name="Google Shape;207;p34"/>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308852" y="4020235"/>
            <a:ext cx="2689123" cy="15059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270700" y="181800"/>
            <a:ext cx="8206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sz="4800" b="1">
                <a:latin typeface="Archivo Black"/>
                <a:ea typeface="Archivo Black"/>
                <a:cs typeface="Archivo Black"/>
                <a:sym typeface="Archivo Black"/>
              </a:rPr>
              <a:t>Quiz: Safeguards &amp; Prevention</a:t>
            </a:r>
            <a:endParaRPr sz="4800" b="1" i="0" u="none" strike="noStrike" cap="none">
              <a:solidFill>
                <a:schemeClr val="lt1"/>
              </a:solidFill>
              <a:latin typeface="Archivo Black"/>
              <a:ea typeface="Archivo Black"/>
              <a:cs typeface="Archivo Black"/>
              <a:sym typeface="Archivo Black"/>
            </a:endParaRPr>
          </a:p>
        </p:txBody>
      </p:sp>
      <p:sp>
        <p:nvSpPr>
          <p:cNvPr id="213" name="Google Shape;213;p35"/>
          <p:cNvSpPr>
            <a:spLocks noGrp="1"/>
          </p:cNvSpPr>
          <p:nvPr>
            <p:ph type="pic" idx="2"/>
          </p:nvPr>
        </p:nvSpPr>
        <p:spPr>
          <a:xfrm>
            <a:off x="354175" y="1761200"/>
            <a:ext cx="4691700" cy="4526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chemeClr val="lt2"/>
                </a:solidFill>
              </a:rPr>
              <a:t>Which of these methods do not prevent HIV/AIDS?</a:t>
            </a:r>
            <a:endParaRPr b="1">
              <a:solidFill>
                <a:schemeClr val="lt2"/>
              </a:solidFill>
            </a:endParaRPr>
          </a:p>
          <a:p>
            <a:pPr marL="0" lvl="0" indent="0" algn="l" rtl="0">
              <a:lnSpc>
                <a:spcPct val="100000"/>
              </a:lnSpc>
              <a:spcBef>
                <a:spcPts val="0"/>
              </a:spcBef>
              <a:spcAft>
                <a:spcPts val="0"/>
              </a:spcAft>
              <a:buNone/>
            </a:pPr>
            <a:endParaRPr sz="20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Condoms</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PrEP</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Dental Dams </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Birth Control </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Abstinence </a:t>
            </a:r>
            <a:endParaRPr sz="2400">
              <a:solidFill>
                <a:srgbClr val="000000"/>
              </a:solidFill>
            </a:endParaRPr>
          </a:p>
          <a:p>
            <a:pPr marL="457200" lvl="0" indent="0" algn="l" rtl="0">
              <a:lnSpc>
                <a:spcPct val="115000"/>
              </a:lnSpc>
              <a:spcBef>
                <a:spcPts val="0"/>
              </a:spcBef>
              <a:spcAft>
                <a:spcPts val="0"/>
              </a:spcAft>
              <a:buNone/>
            </a:pPr>
            <a:endParaRPr sz="1800">
              <a:solidFill>
                <a:srgbClr val="24678D"/>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800" b="1">
              <a:solidFill>
                <a:srgbClr val="A54399"/>
              </a:solidFill>
              <a:latin typeface="Helvetica Neue"/>
              <a:ea typeface="Helvetica Neue"/>
              <a:cs typeface="Helvetica Neue"/>
              <a:sym typeface="Helvetica Neue"/>
            </a:endParaRPr>
          </a:p>
        </p:txBody>
      </p:sp>
      <p:pic>
        <p:nvPicPr>
          <p:cNvPr id="214" name="Google Shape;214;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38975" y="1616300"/>
            <a:ext cx="3483250" cy="45260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a:spLocks noGrp="1"/>
          </p:cNvSpPr>
          <p:nvPr>
            <p:ph type="pic" idx="2"/>
          </p:nvPr>
        </p:nvSpPr>
        <p:spPr>
          <a:xfrm>
            <a:off x="273675" y="1600200"/>
            <a:ext cx="8580600" cy="458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chemeClr val="lt2"/>
                </a:solidFill>
              </a:rPr>
              <a:t>True or False: Someone can contract HIV by kissing someone who is HIV positive</a:t>
            </a:r>
            <a:r>
              <a:rPr lang="en" sz="2400" b="1">
                <a:solidFill>
                  <a:srgbClr val="24678D"/>
                </a:solidFill>
              </a:rPr>
              <a:t>.</a:t>
            </a:r>
            <a:endParaRPr sz="1800">
              <a:solidFill>
                <a:srgbClr val="000000"/>
              </a:solidFill>
            </a:endParaRPr>
          </a:p>
          <a:p>
            <a:pPr marL="0" lvl="0" indent="0" algn="l" rtl="0">
              <a:spcBef>
                <a:spcPts val="1200"/>
              </a:spcBef>
              <a:spcAft>
                <a:spcPts val="0"/>
              </a:spcAft>
              <a:buNone/>
            </a:pPr>
            <a:endParaRPr sz="2400" b="1">
              <a:solidFill>
                <a:schemeClr val="lt2"/>
              </a:solidFill>
            </a:endParaRPr>
          </a:p>
          <a:p>
            <a:pPr marL="0" lvl="0" indent="0" algn="l" rtl="0">
              <a:spcBef>
                <a:spcPts val="1200"/>
              </a:spcBef>
              <a:spcAft>
                <a:spcPts val="0"/>
              </a:spcAft>
              <a:buNone/>
            </a:pPr>
            <a:r>
              <a:rPr lang="en" sz="2400" b="1">
                <a:solidFill>
                  <a:schemeClr val="lt2"/>
                </a:solidFill>
              </a:rPr>
              <a:t>How can HIV be transmitted?</a:t>
            </a:r>
            <a:endParaRPr sz="2400" b="1">
              <a:solidFill>
                <a:schemeClr val="lt2"/>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Semen </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Blood</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Pregnancy from mother to child </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Vaginal fluids </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Breast milk </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Sharing of unsterilized needles</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All of the above </a:t>
            </a:r>
            <a:endParaRPr sz="1800">
              <a:solidFill>
                <a:srgbClr val="000000"/>
              </a:solidFill>
            </a:endParaRPr>
          </a:p>
          <a:p>
            <a:pPr marL="0" lvl="0" indent="0" algn="l" rtl="0">
              <a:lnSpc>
                <a:spcPct val="115000"/>
              </a:lnSpc>
              <a:spcBef>
                <a:spcPts val="0"/>
              </a:spcBef>
              <a:spcAft>
                <a:spcPts val="0"/>
              </a:spcAft>
              <a:buNone/>
            </a:pPr>
            <a:endParaRPr sz="1800">
              <a:solidFill>
                <a:srgbClr val="24678D"/>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800" b="1">
              <a:solidFill>
                <a:srgbClr val="24678D"/>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800" b="1">
              <a:solidFill>
                <a:srgbClr val="A54399"/>
              </a:solidFill>
              <a:latin typeface="Helvetica Neue"/>
              <a:ea typeface="Helvetica Neue"/>
              <a:cs typeface="Helvetica Neue"/>
              <a:sym typeface="Helvetica Neue"/>
            </a:endParaRPr>
          </a:p>
        </p:txBody>
      </p:sp>
      <p:sp>
        <p:nvSpPr>
          <p:cNvPr id="220" name="Google Shape;220;p36"/>
          <p:cNvSpPr txBox="1">
            <a:spLocks noGrp="1"/>
          </p:cNvSpPr>
          <p:nvPr>
            <p:ph type="title"/>
          </p:nvPr>
        </p:nvSpPr>
        <p:spPr>
          <a:xfrm>
            <a:off x="177075" y="0"/>
            <a:ext cx="8677200" cy="97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Font typeface="Arial"/>
              <a:buNone/>
            </a:pPr>
            <a:endParaRPr sz="4800" b="1">
              <a:latin typeface="Archivo Black"/>
              <a:ea typeface="Archivo Black"/>
              <a:cs typeface="Archivo Black"/>
              <a:sym typeface="Archivo Black"/>
            </a:endParaRPr>
          </a:p>
          <a:p>
            <a:pPr marL="0" lvl="0" indent="0" algn="l" rtl="0">
              <a:spcBef>
                <a:spcPts val="0"/>
              </a:spcBef>
              <a:spcAft>
                <a:spcPts val="0"/>
              </a:spcAft>
              <a:buClr>
                <a:schemeClr val="lt1"/>
              </a:buClr>
              <a:buFont typeface="Arial"/>
              <a:buNone/>
            </a:pPr>
            <a:endParaRPr sz="4800" b="1">
              <a:latin typeface="Archivo Black"/>
              <a:ea typeface="Archivo Black"/>
              <a:cs typeface="Archivo Black"/>
              <a:sym typeface="Archivo Black"/>
            </a:endParaRPr>
          </a:p>
          <a:p>
            <a:pPr marL="0" lvl="0" indent="0" algn="l" rtl="0">
              <a:spcBef>
                <a:spcPts val="0"/>
              </a:spcBef>
              <a:spcAft>
                <a:spcPts val="0"/>
              </a:spcAft>
              <a:buClr>
                <a:schemeClr val="lt1"/>
              </a:buClr>
              <a:buFont typeface="Arial"/>
              <a:buNone/>
            </a:pPr>
            <a:endParaRPr sz="4800" b="1">
              <a:latin typeface="Archivo Black"/>
              <a:ea typeface="Archivo Black"/>
              <a:cs typeface="Archivo Black"/>
              <a:sym typeface="Archivo Black"/>
            </a:endParaRPr>
          </a:p>
          <a:p>
            <a:pPr marL="0" lvl="0" indent="0" algn="l" rtl="0">
              <a:spcBef>
                <a:spcPts val="0"/>
              </a:spcBef>
              <a:spcAft>
                <a:spcPts val="0"/>
              </a:spcAft>
              <a:buClr>
                <a:schemeClr val="lt1"/>
              </a:buClr>
              <a:buFont typeface="Arial"/>
              <a:buNone/>
            </a:pPr>
            <a:r>
              <a:rPr lang="en" sz="4800" b="1">
                <a:latin typeface="Archivo Black"/>
                <a:ea typeface="Archivo Black"/>
                <a:cs typeface="Archivo Black"/>
                <a:sym typeface="Archivo Black"/>
              </a:rPr>
              <a:t>Quiz: Safeguards &amp; Prevention</a:t>
            </a:r>
            <a:endParaRPr sz="4800" b="1">
              <a:latin typeface="Archivo Black"/>
              <a:ea typeface="Archivo Black"/>
              <a:cs typeface="Archivo Black"/>
              <a:sym typeface="Archivo Black"/>
            </a:endParaRPr>
          </a:p>
          <a:p>
            <a:pPr marL="0" lvl="0" indent="0" algn="l" rtl="0">
              <a:spcBef>
                <a:spcPts val="0"/>
              </a:spcBef>
              <a:spcAft>
                <a:spcPts val="0"/>
              </a:spcAft>
              <a:buClr>
                <a:schemeClr val="lt1"/>
              </a:buClr>
              <a:buFont typeface="Arial"/>
              <a:buNone/>
            </a:pPr>
            <a:endParaRPr sz="4800" b="1">
              <a:latin typeface="Archivo Black"/>
              <a:ea typeface="Archivo Black"/>
              <a:cs typeface="Archivo Black"/>
              <a:sym typeface="Archivo Black"/>
            </a:endParaRPr>
          </a:p>
          <a:p>
            <a:pPr marL="0" marR="0" lvl="0" indent="0" algn="l" rtl="0">
              <a:lnSpc>
                <a:spcPct val="80000"/>
              </a:lnSpc>
              <a:spcBef>
                <a:spcPts val="0"/>
              </a:spcBef>
              <a:spcAft>
                <a:spcPts val="0"/>
              </a:spcAft>
              <a:buClr>
                <a:schemeClr val="lt1"/>
              </a:buClr>
              <a:buFont typeface="Arial"/>
              <a:buNone/>
            </a:pPr>
            <a:endParaRPr sz="6200" b="1">
              <a:latin typeface="Cabin Sketch"/>
              <a:ea typeface="Cabin Sketch"/>
              <a:cs typeface="Cabin Sketch"/>
              <a:sym typeface="Cabin Sketc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1000"/>
                                        <p:tgtEl>
                                          <p:spTgt spid="2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88525" y="1664600"/>
            <a:ext cx="4082601" cy="4082601"/>
          </a:xfrm>
          <a:prstGeom prst="rect">
            <a:avLst/>
          </a:prstGeom>
          <a:noFill/>
          <a:ln>
            <a:noFill/>
          </a:ln>
        </p:spPr>
      </p:pic>
      <p:sp>
        <p:nvSpPr>
          <p:cNvPr id="226" name="Google Shape;226;p37"/>
          <p:cNvSpPr>
            <a:spLocks noGrp="1"/>
          </p:cNvSpPr>
          <p:nvPr>
            <p:ph type="pic" idx="2"/>
          </p:nvPr>
        </p:nvSpPr>
        <p:spPr>
          <a:xfrm>
            <a:off x="354150" y="2550025"/>
            <a:ext cx="4305300" cy="2038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300" b="1">
                <a:solidFill>
                  <a:schemeClr val="lt2"/>
                </a:solidFill>
              </a:rPr>
              <a:t>True or False: Receiving an STD test that screens for HIV is the most accurate way to know if you have HIV or other STDS.</a:t>
            </a:r>
            <a:endParaRPr sz="2300" b="1">
              <a:solidFill>
                <a:schemeClr val="lt2"/>
              </a:solidFill>
            </a:endParaRPr>
          </a:p>
          <a:p>
            <a:pPr marL="457200" lvl="0" indent="0" algn="l" rtl="0">
              <a:lnSpc>
                <a:spcPct val="100000"/>
              </a:lnSpc>
              <a:spcBef>
                <a:spcPts val="0"/>
              </a:spcBef>
              <a:spcAft>
                <a:spcPts val="0"/>
              </a:spcAft>
              <a:buNone/>
            </a:pPr>
            <a:endParaRPr sz="2200">
              <a:solidFill>
                <a:srgbClr val="000000"/>
              </a:solidFill>
            </a:endParaRPr>
          </a:p>
        </p:txBody>
      </p:sp>
      <p:sp>
        <p:nvSpPr>
          <p:cNvPr id="227" name="Google Shape;227;p37"/>
          <p:cNvSpPr txBox="1">
            <a:spLocks noGrp="1"/>
          </p:cNvSpPr>
          <p:nvPr>
            <p:ph type="title"/>
          </p:nvPr>
        </p:nvSpPr>
        <p:spPr>
          <a:xfrm>
            <a:off x="273675" y="50675"/>
            <a:ext cx="8462400" cy="1266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sz="4800" b="1">
                <a:latin typeface="Archivo Black"/>
                <a:ea typeface="Archivo Black"/>
                <a:cs typeface="Archivo Black"/>
                <a:sym typeface="Archivo Black"/>
              </a:rPr>
              <a:t>Quiz: HIV Support &amp; Treatment </a:t>
            </a:r>
            <a:endParaRPr sz="4800" b="1" i="0" u="none" strike="noStrike" cap="none">
              <a:solidFill>
                <a:schemeClr val="lt1"/>
              </a:solidFill>
              <a:latin typeface="Archivo Black"/>
              <a:ea typeface="Archivo Black"/>
              <a:cs typeface="Archivo Black"/>
              <a:sym typeface="Archivo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additive="base">
                                        <p:cTn id="7" dur="1000"/>
                                        <p:tgtEl>
                                          <p:spTgt spid="22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 calcmode="lin" valueType="num">
                                      <p:cBhvr additive="base">
                                        <p:cTn id="12" dur="1000"/>
                                        <p:tgtEl>
                                          <p:spTgt spid="2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151325" y="181200"/>
            <a:ext cx="8278800" cy="126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Font typeface="Arial"/>
              <a:buNone/>
            </a:pPr>
            <a:endParaRPr sz="4800" b="1">
              <a:latin typeface="Archivo Black"/>
              <a:ea typeface="Archivo Black"/>
              <a:cs typeface="Archivo Black"/>
              <a:sym typeface="Archivo Black"/>
            </a:endParaRPr>
          </a:p>
          <a:p>
            <a:pPr marL="0" lvl="0" indent="0" algn="l" rtl="0">
              <a:spcBef>
                <a:spcPts val="0"/>
              </a:spcBef>
              <a:spcAft>
                <a:spcPts val="0"/>
              </a:spcAft>
              <a:buClr>
                <a:schemeClr val="lt1"/>
              </a:buClr>
              <a:buFont typeface="Arial"/>
              <a:buNone/>
            </a:pPr>
            <a:r>
              <a:rPr lang="en" sz="4800" b="1">
                <a:latin typeface="Archivo Black"/>
                <a:ea typeface="Archivo Black"/>
                <a:cs typeface="Archivo Black"/>
                <a:sym typeface="Archivo Black"/>
              </a:rPr>
              <a:t>Quiz: HIV Support &amp; Treatment </a:t>
            </a:r>
            <a:endParaRPr sz="4800" b="1">
              <a:latin typeface="Archivo Black"/>
              <a:ea typeface="Archivo Black"/>
              <a:cs typeface="Archivo Black"/>
              <a:sym typeface="Archivo Black"/>
            </a:endParaRPr>
          </a:p>
          <a:p>
            <a:pPr marL="0" marR="0" lvl="0" indent="0" algn="l" rtl="0">
              <a:lnSpc>
                <a:spcPct val="80000"/>
              </a:lnSpc>
              <a:spcBef>
                <a:spcPts val="0"/>
              </a:spcBef>
              <a:spcAft>
                <a:spcPts val="0"/>
              </a:spcAft>
              <a:buClr>
                <a:schemeClr val="lt1"/>
              </a:buClr>
              <a:buFont typeface="Arial"/>
              <a:buNone/>
            </a:pPr>
            <a:endParaRPr sz="5200" b="1">
              <a:latin typeface="Cabin Sketch"/>
              <a:ea typeface="Cabin Sketch"/>
              <a:cs typeface="Cabin Sketch"/>
              <a:sym typeface="Cabin Sketch"/>
            </a:endParaRPr>
          </a:p>
        </p:txBody>
      </p:sp>
      <p:sp>
        <p:nvSpPr>
          <p:cNvPr id="233" name="Google Shape;233;p38"/>
          <p:cNvSpPr>
            <a:spLocks noGrp="1"/>
          </p:cNvSpPr>
          <p:nvPr>
            <p:ph type="pic" idx="2"/>
          </p:nvPr>
        </p:nvSpPr>
        <p:spPr>
          <a:xfrm>
            <a:off x="438738" y="1689275"/>
            <a:ext cx="4517100" cy="217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chemeClr val="lt2"/>
                </a:solidFill>
              </a:rPr>
              <a:t>True or False: People living with HIV/AIDS can live healthy lives and thrive.</a:t>
            </a:r>
            <a:endParaRPr sz="2400" b="1">
              <a:solidFill>
                <a:schemeClr val="lt2"/>
              </a:solidFill>
            </a:endParaRPr>
          </a:p>
          <a:p>
            <a:pPr marL="0" lvl="0" indent="0" algn="l" rtl="0">
              <a:lnSpc>
                <a:spcPct val="115000"/>
              </a:lnSpc>
              <a:spcBef>
                <a:spcPts val="0"/>
              </a:spcBef>
              <a:spcAft>
                <a:spcPts val="0"/>
              </a:spcAft>
              <a:buNone/>
            </a:pPr>
            <a:endParaRPr sz="1800">
              <a:solidFill>
                <a:srgbClr val="074D70"/>
              </a:solidFill>
              <a:latin typeface="Helvetica Neue"/>
              <a:ea typeface="Helvetica Neue"/>
              <a:cs typeface="Helvetica Neue"/>
              <a:sym typeface="Helvetica Neue"/>
            </a:endParaRPr>
          </a:p>
        </p:txBody>
      </p:sp>
      <p:pic>
        <p:nvPicPr>
          <p:cNvPr id="234" name="Google Shape;234;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58700" y="1689275"/>
            <a:ext cx="4098810" cy="2774100"/>
          </a:xfrm>
          <a:prstGeom prst="rect">
            <a:avLst/>
          </a:prstGeom>
          <a:noFill/>
          <a:ln>
            <a:noFill/>
          </a:ln>
        </p:spPr>
      </p:pic>
      <p:pic>
        <p:nvPicPr>
          <p:cNvPr id="235" name="Google Shape;235;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06476" y="3175775"/>
            <a:ext cx="3781626" cy="344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1000"/>
                                        <p:tgtEl>
                                          <p:spTgt spid="2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 calcmode="lin" valueType="num">
                                      <p:cBhvr additive="base">
                                        <p:cTn id="12" dur="1000"/>
                                        <p:tgtEl>
                                          <p:spTgt spid="23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 calcmode="lin" valueType="num">
                                      <p:cBhvr additive="base">
                                        <p:cTn id="17" dur="1000"/>
                                        <p:tgtEl>
                                          <p:spTgt spid="2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6000" y="2352000"/>
            <a:ext cx="6504000" cy="3803999"/>
          </a:xfrm>
          <a:prstGeom prst="rect">
            <a:avLst/>
          </a:prstGeom>
          <a:noFill/>
          <a:ln>
            <a:noFill/>
          </a:ln>
        </p:spPr>
      </p:pic>
      <p:sp>
        <p:nvSpPr>
          <p:cNvPr id="105" name="Google Shape;105;p2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a:latin typeface="Archivo Black"/>
                <a:ea typeface="Archivo Black"/>
                <a:cs typeface="Archivo Black"/>
                <a:sym typeface="Archivo Black"/>
              </a:rPr>
              <a:t>Introductions</a:t>
            </a:r>
            <a:endParaRPr>
              <a:latin typeface="Archivo Black"/>
              <a:ea typeface="Archivo Black"/>
              <a:cs typeface="Archivo Black"/>
              <a:sym typeface="Archivo Black"/>
            </a:endParaRPr>
          </a:p>
        </p:txBody>
      </p:sp>
      <p:sp>
        <p:nvSpPr>
          <p:cNvPr id="106" name="Google Shape;106;p21"/>
          <p:cNvSpPr txBox="1">
            <a:spLocks noGrp="1"/>
          </p:cNvSpPr>
          <p:nvPr>
            <p:ph type="body" idx="1"/>
          </p:nvPr>
        </p:nvSpPr>
        <p:spPr>
          <a:xfrm>
            <a:off x="457200" y="1600200"/>
            <a:ext cx="8229600" cy="8718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2"/>
              </a:buClr>
              <a:buSzPts val="2800"/>
              <a:buFont typeface="Noto Sans Symbols"/>
              <a:buNone/>
            </a:pPr>
            <a:r>
              <a:rPr lang="en">
                <a:solidFill>
                  <a:schemeClr val="accent5"/>
                </a:solidFill>
              </a:rPr>
              <a:t>Introduce yourself in the chat! </a:t>
            </a:r>
            <a:endParaRPr>
              <a:solidFill>
                <a:schemeClr val="accent5"/>
              </a:solidFill>
            </a:endParaRPr>
          </a:p>
          <a:p>
            <a:pPr marL="177800" marR="0" lvl="0" indent="0" algn="l" rtl="0">
              <a:lnSpc>
                <a:spcPct val="110000"/>
              </a:lnSpc>
              <a:spcBef>
                <a:spcPts val="0"/>
              </a:spcBef>
              <a:spcAft>
                <a:spcPts val="0"/>
              </a:spcAft>
              <a:buClr>
                <a:schemeClr val="lt2"/>
              </a:buClr>
              <a:buSzPts val="2800"/>
              <a:buFont typeface="Noto Sans Symbols"/>
              <a:buNone/>
            </a:pPr>
            <a:endParaRPr/>
          </a:p>
          <a:p>
            <a:pPr marL="177800" marR="0" lvl="0" indent="0" algn="l" rtl="0">
              <a:lnSpc>
                <a:spcPct val="110000"/>
              </a:lnSpc>
              <a:spcBef>
                <a:spcPts val="0"/>
              </a:spcBef>
              <a:spcAft>
                <a:spcPts val="0"/>
              </a:spcAft>
              <a:buClr>
                <a:schemeClr val="lt2"/>
              </a:buClr>
              <a:buSzPts val="2800"/>
              <a:buFont typeface="Noto Sans Symbols"/>
              <a:buNone/>
            </a:pPr>
            <a:endParaRPr sz="2800" b="0" i="0" u="none" strike="noStrike" cap="none">
              <a:solidFill>
                <a:schemeClr val="dk1"/>
              </a:solidFill>
              <a:latin typeface="Arial"/>
              <a:ea typeface="Arial"/>
              <a:cs typeface="Arial"/>
              <a:sym typeface="Arial"/>
            </a:endParaRPr>
          </a:p>
        </p:txBody>
      </p:sp>
      <p:sp>
        <p:nvSpPr>
          <p:cNvPr id="107" name="Google Shape;107;p21"/>
          <p:cNvSpPr txBox="1"/>
          <p:nvPr/>
        </p:nvSpPr>
        <p:spPr>
          <a:xfrm>
            <a:off x="1932000" y="3211875"/>
            <a:ext cx="4512000" cy="1824000"/>
          </a:xfrm>
          <a:prstGeom prst="rect">
            <a:avLst/>
          </a:prstGeom>
          <a:noFill/>
          <a:ln>
            <a:noFill/>
          </a:ln>
        </p:spPr>
        <p:txBody>
          <a:bodyPr spcFirstLastPara="1" wrap="square" lIns="91425" tIns="91425" rIns="91425" bIns="91425" anchor="t" anchorCtr="0">
            <a:noAutofit/>
          </a:bodyPr>
          <a:lstStyle/>
          <a:p>
            <a:pPr marL="177800" lvl="0" indent="0" algn="ctr" rtl="0">
              <a:lnSpc>
                <a:spcPct val="110000"/>
              </a:lnSpc>
              <a:spcBef>
                <a:spcPts val="0"/>
              </a:spcBef>
              <a:spcAft>
                <a:spcPts val="0"/>
              </a:spcAft>
              <a:buClr>
                <a:schemeClr val="lt2"/>
              </a:buClr>
              <a:buSzPts val="2800"/>
              <a:buFont typeface="Noto Sans Symbols"/>
              <a:buNone/>
            </a:pPr>
            <a:r>
              <a:rPr lang="en" sz="2400">
                <a:solidFill>
                  <a:schemeClr val="dk1"/>
                </a:solidFill>
              </a:rPr>
              <a:t>Share your name, pronouns, school &amp; city, and your favorite cartoon (show or movie) to watch.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p:nvPr/>
        </p:nvSpPr>
        <p:spPr>
          <a:xfrm>
            <a:off x="171675" y="348325"/>
            <a:ext cx="8777700" cy="4829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3600" b="1">
                <a:solidFill>
                  <a:srgbClr val="FFFFFF"/>
                </a:solidFill>
              </a:rPr>
              <a:t>How many of you knew this info? </a:t>
            </a:r>
            <a:endParaRPr sz="3600" b="1">
              <a:solidFill>
                <a:srgbClr val="FFFFFF"/>
              </a:solidFill>
            </a:endParaRPr>
          </a:p>
          <a:p>
            <a:pPr marL="457200" lvl="0" indent="0" algn="l" rtl="0">
              <a:lnSpc>
                <a:spcPct val="115000"/>
              </a:lnSpc>
              <a:spcBef>
                <a:spcPts val="0"/>
              </a:spcBef>
              <a:spcAft>
                <a:spcPts val="0"/>
              </a:spcAft>
              <a:buNone/>
            </a:pPr>
            <a:endParaRPr sz="3600" b="1">
              <a:solidFill>
                <a:srgbClr val="FFFFFF"/>
              </a:solidFill>
            </a:endParaRPr>
          </a:p>
          <a:p>
            <a:pPr marL="457200" lvl="0" indent="0" algn="l" rtl="0">
              <a:lnSpc>
                <a:spcPct val="115000"/>
              </a:lnSpc>
              <a:spcBef>
                <a:spcPts val="0"/>
              </a:spcBef>
              <a:spcAft>
                <a:spcPts val="0"/>
              </a:spcAft>
              <a:buNone/>
            </a:pPr>
            <a:r>
              <a:rPr lang="en" sz="3600" b="1">
                <a:solidFill>
                  <a:srgbClr val="FFFFFF"/>
                </a:solidFill>
              </a:rPr>
              <a:t>How do you think this can benefit other young people and their families? </a:t>
            </a:r>
            <a:endParaRPr sz="3600" b="1">
              <a:solidFill>
                <a:srgbClr val="FFFFFF"/>
              </a:solidFill>
            </a:endParaRPr>
          </a:p>
          <a:p>
            <a:pPr marL="457200" lvl="0" indent="0" algn="l" rtl="0">
              <a:lnSpc>
                <a:spcPct val="115000"/>
              </a:lnSpc>
              <a:spcBef>
                <a:spcPts val="0"/>
              </a:spcBef>
              <a:spcAft>
                <a:spcPts val="0"/>
              </a:spcAft>
              <a:buNone/>
            </a:pPr>
            <a:endParaRPr sz="3600" b="1">
              <a:solidFill>
                <a:srgbClr val="FFFFFF"/>
              </a:solidFill>
            </a:endParaRPr>
          </a:p>
          <a:p>
            <a:pPr marL="457200" lvl="0" indent="0" algn="l" rtl="0">
              <a:lnSpc>
                <a:spcPct val="115000"/>
              </a:lnSpc>
              <a:spcBef>
                <a:spcPts val="0"/>
              </a:spcBef>
              <a:spcAft>
                <a:spcPts val="0"/>
              </a:spcAft>
              <a:buNone/>
            </a:pPr>
            <a:r>
              <a:rPr lang="en" sz="3600" b="1">
                <a:solidFill>
                  <a:srgbClr val="FFFFFF"/>
                </a:solidFill>
              </a:rPr>
              <a:t>What is the current state of sex ed in your school?</a:t>
            </a:r>
            <a:endParaRPr sz="3600"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226250" y="228600"/>
            <a:ext cx="8838900" cy="114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chivo Black"/>
              <a:ea typeface="Archivo Black"/>
              <a:cs typeface="Archivo Black"/>
              <a:sym typeface="Archivo Black"/>
            </a:endParaRPr>
          </a:p>
          <a:p>
            <a:pPr marL="0" lvl="0" indent="0" algn="l" rtl="0">
              <a:spcBef>
                <a:spcPts val="0"/>
              </a:spcBef>
              <a:spcAft>
                <a:spcPts val="0"/>
              </a:spcAft>
              <a:buClr>
                <a:schemeClr val="lt1"/>
              </a:buClr>
              <a:buFont typeface="Arial"/>
              <a:buNone/>
            </a:pPr>
            <a:r>
              <a:rPr lang="en" sz="4800">
                <a:latin typeface="Archivo Black"/>
                <a:ea typeface="Archivo Black"/>
                <a:cs typeface="Archivo Black"/>
                <a:sym typeface="Archivo Black"/>
              </a:rPr>
              <a:t>Closing &amp; Announcements</a:t>
            </a:r>
            <a:endParaRPr sz="4800">
              <a:latin typeface="Archivo Black"/>
              <a:ea typeface="Archivo Black"/>
              <a:cs typeface="Archivo Black"/>
              <a:sym typeface="Archivo Black"/>
            </a:endParaRPr>
          </a:p>
          <a:p>
            <a:pPr marL="0" lvl="0" indent="0" algn="l" rtl="0">
              <a:spcBef>
                <a:spcPts val="0"/>
              </a:spcBef>
              <a:spcAft>
                <a:spcPts val="0"/>
              </a:spcAft>
              <a:buNone/>
            </a:pPr>
            <a:endParaRPr sz="5500" b="1">
              <a:latin typeface="Cabin Sketch"/>
              <a:ea typeface="Cabin Sketch"/>
              <a:cs typeface="Cabin Sketch"/>
              <a:sym typeface="Cabin Sketch"/>
            </a:endParaRPr>
          </a:p>
        </p:txBody>
      </p:sp>
      <p:pic>
        <p:nvPicPr>
          <p:cNvPr id="246" name="Google Shape;246;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62656" y="1539800"/>
            <a:ext cx="4594519" cy="5085075"/>
          </a:xfrm>
          <a:prstGeom prst="rect">
            <a:avLst/>
          </a:prstGeom>
          <a:noFill/>
          <a:ln>
            <a:noFill/>
          </a:ln>
        </p:spPr>
      </p:pic>
      <p:pic>
        <p:nvPicPr>
          <p:cNvPr id="247" name="Google Shape;247;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5825" y="3351300"/>
            <a:ext cx="3316300" cy="3168625"/>
          </a:xfrm>
          <a:prstGeom prst="rect">
            <a:avLst/>
          </a:prstGeom>
          <a:noFill/>
          <a:ln>
            <a:noFill/>
          </a:ln>
        </p:spPr>
      </p:pic>
      <p:sp>
        <p:nvSpPr>
          <p:cNvPr id="248" name="Google Shape;248;p40"/>
          <p:cNvSpPr txBox="1"/>
          <p:nvPr/>
        </p:nvSpPr>
        <p:spPr>
          <a:xfrm>
            <a:off x="226250" y="1620300"/>
            <a:ext cx="4136400" cy="1731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Noto Sans Symbols"/>
              <a:buChar char="▪"/>
            </a:pPr>
            <a:r>
              <a:rPr lang="en" sz="2000" b="1"/>
              <a:t>Next meeting date and time</a:t>
            </a:r>
            <a:endParaRPr sz="2000" b="1"/>
          </a:p>
          <a:p>
            <a:pPr marL="457200" lvl="0" indent="0" algn="l" rtl="0">
              <a:spcBef>
                <a:spcPts val="0"/>
              </a:spcBef>
              <a:spcAft>
                <a:spcPts val="0"/>
              </a:spcAft>
              <a:buNone/>
            </a:pPr>
            <a:endParaRPr sz="2000" b="1"/>
          </a:p>
          <a:p>
            <a:pPr marL="457200" lvl="0" indent="-355600" algn="l" rtl="0">
              <a:spcBef>
                <a:spcPts val="0"/>
              </a:spcBef>
              <a:spcAft>
                <a:spcPts val="0"/>
              </a:spcAft>
              <a:buClr>
                <a:srgbClr val="000000"/>
              </a:buClr>
              <a:buSzPts val="2000"/>
              <a:buFont typeface="Noto Sans Symbols"/>
              <a:buChar char="▪"/>
            </a:pPr>
            <a:r>
              <a:rPr lang="en" sz="2000" b="1" u="sng">
                <a:solidFill>
                  <a:schemeClr val="lt2"/>
                </a:solidFill>
                <a:hlinkClick r:id="rId5"/>
              </a:rPr>
              <a:t>Click here</a:t>
            </a:r>
            <a:r>
              <a:rPr lang="en" sz="2000" b="1">
                <a:uFill>
                  <a:noFill/>
                </a:uFill>
                <a:hlinkClick r:id="rId5"/>
              </a:rPr>
              <a:t> </a:t>
            </a:r>
            <a:r>
              <a:rPr lang="en" sz="2000" b="1">
                <a:uFill>
                  <a:noFill/>
                </a:uFill>
                <a:hlinkClick r:id="rId5"/>
              </a:rPr>
              <a:t>to sign up for weekly GSA Network updates.</a:t>
            </a:r>
            <a:r>
              <a:rPr lang="en" sz="2000" b="1"/>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174075" y="16035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a:latin typeface="Archivo Black"/>
                <a:ea typeface="Archivo Black"/>
                <a:cs typeface="Archivo Black"/>
                <a:sym typeface="Archivo Black"/>
              </a:rPr>
              <a:t>Get Immediate Support</a:t>
            </a:r>
            <a:endParaRPr sz="4400" i="0" u="none" strike="noStrike" cap="none">
              <a:solidFill>
                <a:schemeClr val="lt1"/>
              </a:solidFill>
              <a:latin typeface="Archivo Black"/>
              <a:ea typeface="Archivo Black"/>
              <a:cs typeface="Archivo Black"/>
              <a:sym typeface="Archivo Black"/>
            </a:endParaRPr>
          </a:p>
        </p:txBody>
      </p:sp>
      <p:pic>
        <p:nvPicPr>
          <p:cNvPr id="254" name="Google Shape;254;p41"/>
          <p:cNvPicPr preferRelativeResize="0"/>
          <p:nvPr/>
        </p:nvPicPr>
        <p:blipFill>
          <a:blip r:embed="rId3">
            <a:alphaModFix/>
          </a:blip>
          <a:stretch>
            <a:fillRect/>
          </a:stretch>
        </p:blipFill>
        <p:spPr>
          <a:xfrm>
            <a:off x="3141050" y="1511401"/>
            <a:ext cx="2687050" cy="2772143"/>
          </a:xfrm>
          <a:prstGeom prst="rect">
            <a:avLst/>
          </a:prstGeom>
          <a:noFill/>
          <a:ln>
            <a:noFill/>
          </a:ln>
        </p:spPr>
      </p:pic>
      <p:pic>
        <p:nvPicPr>
          <p:cNvPr id="255" name="Google Shape;255;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0425" y="1564700"/>
            <a:ext cx="2687050" cy="2676517"/>
          </a:xfrm>
          <a:prstGeom prst="rect">
            <a:avLst/>
          </a:prstGeom>
          <a:noFill/>
          <a:ln>
            <a:noFill/>
          </a:ln>
        </p:spPr>
      </p:pic>
      <p:pic>
        <p:nvPicPr>
          <p:cNvPr id="256" name="Google Shape;256;p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017487" y="4604425"/>
            <a:ext cx="2733027" cy="2330950"/>
          </a:xfrm>
          <a:prstGeom prst="rect">
            <a:avLst/>
          </a:prstGeom>
          <a:noFill/>
          <a:ln>
            <a:noFill/>
          </a:ln>
        </p:spPr>
      </p:pic>
      <p:pic>
        <p:nvPicPr>
          <p:cNvPr id="257" name="Google Shape;257;p4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30425" y="4604426"/>
            <a:ext cx="2533026" cy="1771625"/>
          </a:xfrm>
          <a:prstGeom prst="rect">
            <a:avLst/>
          </a:prstGeom>
          <a:noFill/>
          <a:ln>
            <a:noFill/>
          </a:ln>
        </p:spPr>
      </p:pic>
      <p:pic>
        <p:nvPicPr>
          <p:cNvPr id="258" name="Google Shape;258;p41"/>
          <p:cNvPicPr preferRelativeResize="0"/>
          <p:nvPr/>
        </p:nvPicPr>
        <p:blipFill>
          <a:blip r:embed="rId7">
            <a:alphaModFix/>
          </a:blip>
          <a:stretch>
            <a:fillRect/>
          </a:stretch>
        </p:blipFill>
        <p:spPr>
          <a:xfrm>
            <a:off x="6118425" y="1564700"/>
            <a:ext cx="2687050" cy="2950756"/>
          </a:xfrm>
          <a:prstGeom prst="rect">
            <a:avLst/>
          </a:prstGeom>
          <a:noFill/>
          <a:ln>
            <a:noFill/>
          </a:ln>
        </p:spPr>
      </p:pic>
      <p:pic>
        <p:nvPicPr>
          <p:cNvPr id="259" name="Google Shape;259;p4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087600" y="4615600"/>
            <a:ext cx="2813950" cy="1477324"/>
          </a:xfrm>
          <a:prstGeom prst="rect">
            <a:avLst/>
          </a:prstGeom>
          <a:noFill/>
          <a:ln>
            <a:noFill/>
          </a:ln>
        </p:spPr>
      </p:pic>
      <p:sp>
        <p:nvSpPr>
          <p:cNvPr id="260" name="Google Shape;260;p41"/>
          <p:cNvSpPr txBox="1"/>
          <p:nvPr/>
        </p:nvSpPr>
        <p:spPr>
          <a:xfrm>
            <a:off x="6087600" y="6092925"/>
            <a:ext cx="999900" cy="10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English + Espanol</a:t>
            </a:r>
            <a:endParaRPr/>
          </a:p>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261975" y="228600"/>
            <a:ext cx="84249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lt1"/>
              </a:buClr>
              <a:buFont typeface="Arial"/>
              <a:buNone/>
            </a:pPr>
            <a:r>
              <a:rPr lang="en" sz="4800">
                <a:latin typeface="Archivo Black"/>
                <a:ea typeface="Archivo Black"/>
                <a:cs typeface="Archivo Black"/>
                <a:sym typeface="Archivo Black"/>
              </a:rPr>
              <a:t>Virtual Opportunities</a:t>
            </a:r>
            <a:endParaRPr sz="4800">
              <a:latin typeface="Archivo Black"/>
              <a:ea typeface="Archivo Black"/>
              <a:cs typeface="Archivo Black"/>
              <a:sym typeface="Archivo Black"/>
            </a:endParaRPr>
          </a:p>
        </p:txBody>
      </p:sp>
      <p:pic>
        <p:nvPicPr>
          <p:cNvPr id="266" name="Google Shape;266;p42"/>
          <p:cNvPicPr preferRelativeResize="0"/>
          <p:nvPr/>
        </p:nvPicPr>
        <p:blipFill>
          <a:blip r:embed="rId3">
            <a:alphaModFix/>
          </a:blip>
          <a:stretch>
            <a:fillRect/>
          </a:stretch>
        </p:blipFill>
        <p:spPr>
          <a:xfrm>
            <a:off x="5432502" y="1544575"/>
            <a:ext cx="3183400" cy="4182525"/>
          </a:xfrm>
          <a:prstGeom prst="rect">
            <a:avLst/>
          </a:prstGeom>
          <a:noFill/>
          <a:ln>
            <a:noFill/>
          </a:ln>
        </p:spPr>
      </p:pic>
      <p:sp>
        <p:nvSpPr>
          <p:cNvPr id="267" name="Google Shape;267;p42"/>
          <p:cNvSpPr txBox="1"/>
          <p:nvPr/>
        </p:nvSpPr>
        <p:spPr>
          <a:xfrm>
            <a:off x="6060975" y="5823875"/>
            <a:ext cx="19719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@qchatspace</a:t>
            </a:r>
            <a:endParaRPr/>
          </a:p>
        </p:txBody>
      </p:sp>
      <p:pic>
        <p:nvPicPr>
          <p:cNvPr id="268" name="Google Shape;268;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3050" y="1544575"/>
            <a:ext cx="3329925" cy="2838925"/>
          </a:xfrm>
          <a:prstGeom prst="rect">
            <a:avLst/>
          </a:prstGeom>
          <a:noFill/>
          <a:ln>
            <a:noFill/>
          </a:ln>
        </p:spPr>
      </p:pic>
      <p:sp>
        <p:nvSpPr>
          <p:cNvPr id="269" name="Google Shape;269;p42"/>
          <p:cNvSpPr txBox="1"/>
          <p:nvPr/>
        </p:nvSpPr>
        <p:spPr>
          <a:xfrm>
            <a:off x="261975" y="4545300"/>
            <a:ext cx="1718400" cy="19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lgbthotline.org</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b="1">
                <a:solidFill>
                  <a:srgbClr val="8D2424"/>
                </a:solidFill>
                <a:highlight>
                  <a:srgbClr val="FFFFFF"/>
                </a:highlight>
                <a:latin typeface="Lato"/>
                <a:ea typeface="Lato"/>
                <a:cs typeface="Lato"/>
                <a:sym typeface="Lato"/>
              </a:rPr>
              <a:t>LGBT teens Tuesdays &amp; </a:t>
            </a:r>
            <a:r>
              <a:rPr lang="en" sz="1200" b="1">
                <a:solidFill>
                  <a:srgbClr val="24678D"/>
                </a:solidFill>
                <a:highlight>
                  <a:srgbClr val="FFFFFF"/>
                </a:highlight>
                <a:latin typeface="Lato"/>
                <a:ea typeface="Lato"/>
                <a:cs typeface="Lato"/>
                <a:sym typeface="Lato"/>
              </a:rPr>
              <a:t>Wednesdays </a:t>
            </a:r>
            <a:r>
              <a:rPr lang="en" sz="1200" b="1">
                <a:solidFill>
                  <a:srgbClr val="8D2424"/>
                </a:solidFill>
                <a:highlight>
                  <a:srgbClr val="FFFFFF"/>
                </a:highlight>
                <a:latin typeface="Lato"/>
                <a:ea typeface="Lato"/>
                <a:cs typeface="Lato"/>
                <a:sym typeface="Lato"/>
              </a:rPr>
              <a:t>4-6 pm pacific</a:t>
            </a:r>
            <a:endParaRPr sz="1200" b="1">
              <a:solidFill>
                <a:srgbClr val="8D2424"/>
              </a:solidFill>
              <a:highlight>
                <a:srgbClr val="FFFFFF"/>
              </a:highlight>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200" b="1">
              <a:solidFill>
                <a:srgbClr val="8D2424"/>
              </a:solidFill>
              <a:highlight>
                <a:srgbClr val="FFFFFF"/>
              </a:highlight>
              <a:latin typeface="Lato"/>
              <a:ea typeface="Lato"/>
              <a:cs typeface="Lato"/>
              <a:sym typeface="Lato"/>
            </a:endParaRPr>
          </a:p>
          <a:p>
            <a:pPr marL="0" lvl="0" indent="0" algn="l" rtl="0">
              <a:spcBef>
                <a:spcPts val="0"/>
              </a:spcBef>
              <a:spcAft>
                <a:spcPts val="0"/>
              </a:spcAft>
              <a:buNone/>
            </a:pPr>
            <a:r>
              <a:rPr lang="en" sz="1200" b="1">
                <a:solidFill>
                  <a:srgbClr val="8D2424"/>
                </a:solidFill>
                <a:highlight>
                  <a:srgbClr val="FFFFFF"/>
                </a:highlight>
                <a:latin typeface="Lato"/>
                <a:ea typeface="Lato"/>
                <a:cs typeface="Lato"/>
                <a:sym typeface="Lato"/>
              </a:rPr>
              <a:t>Trans Teens Thursdays &amp; </a:t>
            </a:r>
            <a:r>
              <a:rPr lang="en" sz="1200" b="1">
                <a:solidFill>
                  <a:srgbClr val="24678D"/>
                </a:solidFill>
                <a:highlight>
                  <a:srgbClr val="FFFFFF"/>
                </a:highlight>
                <a:latin typeface="Lato"/>
                <a:ea typeface="Lato"/>
                <a:cs typeface="Lato"/>
                <a:sym typeface="Lato"/>
              </a:rPr>
              <a:t>Fridays</a:t>
            </a:r>
            <a:r>
              <a:rPr lang="en" sz="1200" b="1">
                <a:solidFill>
                  <a:srgbClr val="8D2424"/>
                </a:solidFill>
                <a:highlight>
                  <a:srgbClr val="FFFFFF"/>
                </a:highlight>
                <a:latin typeface="Lato"/>
                <a:ea typeface="Lato"/>
                <a:cs typeface="Lato"/>
                <a:sym typeface="Lato"/>
              </a:rPr>
              <a:t> 4-7 pm pacific</a:t>
            </a:r>
            <a:endParaRPr/>
          </a:p>
        </p:txBody>
      </p:sp>
      <p:pic>
        <p:nvPicPr>
          <p:cNvPr id="270" name="Google Shape;270;p4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980377" y="3852400"/>
            <a:ext cx="3131425" cy="267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ctrTitle"/>
          </p:nvPr>
        </p:nvSpPr>
        <p:spPr>
          <a:xfrm>
            <a:off x="304800" y="1600200"/>
            <a:ext cx="8458200" cy="2743200"/>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chemeClr val="lt1"/>
              </a:buClr>
              <a:buFont typeface="Ultra"/>
              <a:buNone/>
            </a:pPr>
            <a:r>
              <a:rPr lang="en" sz="4800" i="0" u="none" strike="noStrike" cap="none">
                <a:solidFill>
                  <a:schemeClr val="lt1"/>
                </a:solidFill>
                <a:latin typeface="Archivo Black"/>
                <a:ea typeface="Archivo Black"/>
                <a:cs typeface="Archivo Black"/>
                <a:sym typeface="Archivo Black"/>
              </a:rPr>
              <a:t>THANK YOU!</a:t>
            </a:r>
            <a:endParaRPr sz="4800" i="0" u="none" strike="noStrike" cap="none">
              <a:solidFill>
                <a:schemeClr val="lt1"/>
              </a:solidFill>
              <a:latin typeface="Archivo Black"/>
              <a:ea typeface="Archivo Black"/>
              <a:cs typeface="Archivo Black"/>
              <a:sym typeface="Archiv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21975" y="2125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Archivo Black"/>
                <a:ea typeface="Archivo Black"/>
                <a:cs typeface="Archivo Black"/>
                <a:sym typeface="Archivo Black"/>
              </a:rPr>
              <a:t>Agenda</a:t>
            </a:r>
            <a:r>
              <a:rPr lang="en"/>
              <a:t> </a:t>
            </a:r>
            <a:endParaRPr/>
          </a:p>
        </p:txBody>
      </p:sp>
      <p:sp>
        <p:nvSpPr>
          <p:cNvPr id="113" name="Google Shape;113;p22"/>
          <p:cNvSpPr txBox="1">
            <a:spLocks noGrp="1"/>
          </p:cNvSpPr>
          <p:nvPr>
            <p:ph type="body" idx="1"/>
          </p:nvPr>
        </p:nvSpPr>
        <p:spPr>
          <a:xfrm>
            <a:off x="4523700" y="1690350"/>
            <a:ext cx="4250100" cy="44109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chemeClr val="accent5"/>
              </a:buClr>
              <a:buSzPts val="2400"/>
              <a:buChar char="■"/>
            </a:pPr>
            <a:r>
              <a:rPr lang="en" sz="2400">
                <a:solidFill>
                  <a:schemeClr val="accent5"/>
                </a:solidFill>
              </a:rPr>
              <a:t>Welcome, Housekeeping, &amp; Agreements</a:t>
            </a:r>
            <a:endParaRPr sz="2400">
              <a:solidFill>
                <a:schemeClr val="accent5"/>
              </a:solidFill>
            </a:endParaRPr>
          </a:p>
          <a:p>
            <a:pPr marL="457200" lvl="0" indent="-381000" algn="l" rtl="0">
              <a:lnSpc>
                <a:spcPct val="150000"/>
              </a:lnSpc>
              <a:spcBef>
                <a:spcPts val="0"/>
              </a:spcBef>
              <a:spcAft>
                <a:spcPts val="0"/>
              </a:spcAft>
              <a:buClr>
                <a:schemeClr val="accent5"/>
              </a:buClr>
              <a:buSzPts val="2400"/>
              <a:buChar char="■"/>
            </a:pPr>
            <a:r>
              <a:rPr lang="en" sz="2400">
                <a:solidFill>
                  <a:schemeClr val="accent5"/>
                </a:solidFill>
              </a:rPr>
              <a:t>Wellness Tip</a:t>
            </a:r>
            <a:endParaRPr sz="2400">
              <a:solidFill>
                <a:schemeClr val="accent5"/>
              </a:solidFill>
            </a:endParaRPr>
          </a:p>
          <a:p>
            <a:pPr marL="457200" lvl="0" indent="-381000" algn="l" rtl="0">
              <a:lnSpc>
                <a:spcPct val="150000"/>
              </a:lnSpc>
              <a:spcBef>
                <a:spcPts val="0"/>
              </a:spcBef>
              <a:spcAft>
                <a:spcPts val="0"/>
              </a:spcAft>
              <a:buClr>
                <a:schemeClr val="accent5"/>
              </a:buClr>
              <a:buSzPts val="2400"/>
              <a:buChar char="■"/>
            </a:pPr>
            <a:r>
              <a:rPr lang="en" sz="2400">
                <a:solidFill>
                  <a:schemeClr val="accent5"/>
                </a:solidFill>
              </a:rPr>
              <a:t>HIV/AIDS Activism</a:t>
            </a:r>
            <a:endParaRPr sz="2400">
              <a:solidFill>
                <a:schemeClr val="accent5"/>
              </a:solidFill>
            </a:endParaRPr>
          </a:p>
          <a:p>
            <a:pPr marL="457200" lvl="0" indent="-381000" algn="l" rtl="0">
              <a:lnSpc>
                <a:spcPct val="150000"/>
              </a:lnSpc>
              <a:spcBef>
                <a:spcPts val="0"/>
              </a:spcBef>
              <a:spcAft>
                <a:spcPts val="0"/>
              </a:spcAft>
              <a:buClr>
                <a:schemeClr val="accent5"/>
              </a:buClr>
              <a:buSzPts val="2400"/>
              <a:buChar char="■"/>
            </a:pPr>
            <a:r>
              <a:rPr lang="en" sz="2400">
                <a:solidFill>
                  <a:schemeClr val="accent5"/>
                </a:solidFill>
              </a:rPr>
              <a:t>Safeguards and Prevention </a:t>
            </a:r>
            <a:endParaRPr sz="2400">
              <a:solidFill>
                <a:schemeClr val="accent5"/>
              </a:solidFill>
            </a:endParaRPr>
          </a:p>
          <a:p>
            <a:pPr marL="457200" lvl="0" indent="-381000" algn="l" rtl="0">
              <a:lnSpc>
                <a:spcPct val="150000"/>
              </a:lnSpc>
              <a:spcBef>
                <a:spcPts val="0"/>
              </a:spcBef>
              <a:spcAft>
                <a:spcPts val="0"/>
              </a:spcAft>
              <a:buClr>
                <a:schemeClr val="accent5"/>
              </a:buClr>
              <a:buSzPts val="2400"/>
              <a:buChar char="■"/>
            </a:pPr>
            <a:r>
              <a:rPr lang="en" sz="2400">
                <a:solidFill>
                  <a:schemeClr val="accent5"/>
                </a:solidFill>
              </a:rPr>
              <a:t>Announcements &amp; Closing</a:t>
            </a:r>
            <a:endParaRPr sz="2400">
              <a:solidFill>
                <a:schemeClr val="accent5"/>
              </a:solidFill>
            </a:endParaRPr>
          </a:p>
        </p:txBody>
      </p:sp>
      <p:pic>
        <p:nvPicPr>
          <p:cNvPr id="114" name="Google Shape;11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1975" y="1625938"/>
            <a:ext cx="3863950" cy="4729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280125" y="1964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a:latin typeface="Archivo Black"/>
                <a:ea typeface="Archivo Black"/>
                <a:cs typeface="Archivo Black"/>
                <a:sym typeface="Archivo Black"/>
              </a:rPr>
              <a:t>Today’s Goals </a:t>
            </a:r>
            <a:endParaRPr sz="4400" i="0" u="none" strike="noStrike" cap="none">
              <a:solidFill>
                <a:schemeClr val="lt1"/>
              </a:solidFill>
              <a:latin typeface="Archivo Black"/>
              <a:ea typeface="Archivo Black"/>
              <a:cs typeface="Archivo Black"/>
              <a:sym typeface="Archivo Black"/>
            </a:endParaRPr>
          </a:p>
        </p:txBody>
      </p:sp>
      <p:sp>
        <p:nvSpPr>
          <p:cNvPr id="120" name="Google Shape;120;p23"/>
          <p:cNvSpPr txBox="1">
            <a:spLocks noGrp="1"/>
          </p:cNvSpPr>
          <p:nvPr>
            <p:ph type="body" idx="1"/>
          </p:nvPr>
        </p:nvSpPr>
        <p:spPr>
          <a:xfrm>
            <a:off x="457200" y="1660100"/>
            <a:ext cx="3856800" cy="46530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chemeClr val="accent5"/>
              </a:buClr>
              <a:buSzPts val="2000"/>
              <a:buFont typeface="Arial"/>
              <a:buChar char="●"/>
            </a:pPr>
            <a:r>
              <a:rPr lang="en" sz="2000">
                <a:solidFill>
                  <a:schemeClr val="accent5"/>
                </a:solidFill>
                <a:latin typeface="Helvetica Neue"/>
                <a:ea typeface="Helvetica Neue"/>
                <a:cs typeface="Helvetica Neue"/>
                <a:sym typeface="Helvetica Neue"/>
              </a:rPr>
              <a:t>Learn the history of the HIV/AIDS activist movement </a:t>
            </a:r>
            <a:endParaRPr sz="2000">
              <a:solidFill>
                <a:schemeClr val="accent5"/>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2000">
              <a:solidFill>
                <a:schemeClr val="accent5"/>
              </a:solidFill>
              <a:latin typeface="Helvetica Neue"/>
              <a:ea typeface="Helvetica Neue"/>
              <a:cs typeface="Helvetica Neue"/>
              <a:sym typeface="Helvetica Neue"/>
            </a:endParaRPr>
          </a:p>
          <a:p>
            <a:pPr marL="457200" lvl="0" indent="-355600" algn="l" rtl="0">
              <a:lnSpc>
                <a:spcPct val="115000"/>
              </a:lnSpc>
              <a:spcBef>
                <a:spcPts val="0"/>
              </a:spcBef>
              <a:spcAft>
                <a:spcPts val="0"/>
              </a:spcAft>
              <a:buClr>
                <a:schemeClr val="accent5"/>
              </a:buClr>
              <a:buSzPts val="2000"/>
              <a:buFont typeface="Helvetica Neue"/>
              <a:buChar char="●"/>
            </a:pPr>
            <a:r>
              <a:rPr lang="en" sz="2000">
                <a:solidFill>
                  <a:schemeClr val="accent5"/>
                </a:solidFill>
                <a:latin typeface="Helvetica Neue"/>
                <a:ea typeface="Helvetica Neue"/>
                <a:cs typeface="Helvetica Neue"/>
                <a:sym typeface="Helvetica Neue"/>
              </a:rPr>
              <a:t>Find community care and resources for youth living with HIV/AIDS or familiar with someone who is </a:t>
            </a:r>
            <a:endParaRPr sz="2000">
              <a:solidFill>
                <a:schemeClr val="accent5"/>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r>
              <a:rPr lang="en" sz="2000">
                <a:solidFill>
                  <a:schemeClr val="accent5"/>
                </a:solidFill>
                <a:latin typeface="Helvetica Neue"/>
                <a:ea typeface="Helvetica Neue"/>
                <a:cs typeface="Helvetica Neue"/>
                <a:sym typeface="Helvetica Neue"/>
              </a:rPr>
              <a:t> </a:t>
            </a:r>
            <a:endParaRPr sz="2000">
              <a:solidFill>
                <a:schemeClr val="accent5"/>
              </a:solidFill>
              <a:latin typeface="Helvetica Neue"/>
              <a:ea typeface="Helvetica Neue"/>
              <a:cs typeface="Helvetica Neue"/>
              <a:sym typeface="Helvetica Neue"/>
            </a:endParaRPr>
          </a:p>
          <a:p>
            <a:pPr marL="457200" lvl="0" indent="-355600" algn="l" rtl="0">
              <a:lnSpc>
                <a:spcPct val="115000"/>
              </a:lnSpc>
              <a:spcBef>
                <a:spcPts val="0"/>
              </a:spcBef>
              <a:spcAft>
                <a:spcPts val="0"/>
              </a:spcAft>
              <a:buClr>
                <a:schemeClr val="accent5"/>
              </a:buClr>
              <a:buSzPts val="2000"/>
              <a:buFont typeface="Helvetica Neue"/>
              <a:buChar char="●"/>
            </a:pPr>
            <a:r>
              <a:rPr lang="en" sz="2000">
                <a:solidFill>
                  <a:schemeClr val="accent5"/>
                </a:solidFill>
              </a:rPr>
              <a:t>Share wellness tips to practice self love during this time of being home</a:t>
            </a:r>
            <a:endParaRPr sz="2000">
              <a:solidFill>
                <a:schemeClr val="accent5"/>
              </a:solidFill>
              <a:latin typeface="Helvetica Neue"/>
              <a:ea typeface="Helvetica Neue"/>
              <a:cs typeface="Helvetica Neue"/>
              <a:sym typeface="Helvetica Neue"/>
            </a:endParaRPr>
          </a:p>
          <a:p>
            <a:pPr marL="457200" lvl="0" indent="0" algn="l" rtl="0">
              <a:lnSpc>
                <a:spcPct val="100000"/>
              </a:lnSpc>
              <a:spcBef>
                <a:spcPts val="600"/>
              </a:spcBef>
              <a:spcAft>
                <a:spcPts val="0"/>
              </a:spcAft>
              <a:buNone/>
            </a:pPr>
            <a:endParaRPr sz="2000">
              <a:solidFill>
                <a:schemeClr val="accent5"/>
              </a:solidFill>
            </a:endParaRPr>
          </a:p>
          <a:p>
            <a:pPr marL="0" lvl="0" indent="0" algn="l" rtl="0">
              <a:lnSpc>
                <a:spcPct val="100000"/>
              </a:lnSpc>
              <a:spcBef>
                <a:spcPts val="600"/>
              </a:spcBef>
              <a:spcAft>
                <a:spcPts val="0"/>
              </a:spcAft>
              <a:buNone/>
            </a:pPr>
            <a:endParaRPr sz="2000">
              <a:solidFill>
                <a:schemeClr val="accent5"/>
              </a:solidFill>
            </a:endParaRPr>
          </a:p>
          <a:p>
            <a:pPr marL="0" marR="0" lvl="0" indent="0" algn="l" rtl="0">
              <a:lnSpc>
                <a:spcPct val="100000"/>
              </a:lnSpc>
              <a:spcBef>
                <a:spcPts val="600"/>
              </a:spcBef>
              <a:spcAft>
                <a:spcPts val="0"/>
              </a:spcAft>
              <a:buNone/>
            </a:pPr>
            <a:endParaRPr sz="2000">
              <a:solidFill>
                <a:schemeClr val="accent5"/>
              </a:solidFill>
              <a:latin typeface="Helvetica Neue"/>
              <a:ea typeface="Helvetica Neue"/>
              <a:cs typeface="Helvetica Neue"/>
              <a:sym typeface="Helvetica Neue"/>
            </a:endParaRPr>
          </a:p>
          <a:p>
            <a:pPr marL="0" lvl="0" indent="569912" algn="l" rtl="0">
              <a:lnSpc>
                <a:spcPct val="100000"/>
              </a:lnSpc>
              <a:spcBef>
                <a:spcPts val="600"/>
              </a:spcBef>
              <a:spcAft>
                <a:spcPts val="0"/>
              </a:spcAft>
              <a:buNone/>
            </a:pPr>
            <a:endParaRPr sz="2000">
              <a:solidFill>
                <a:schemeClr val="accent5"/>
              </a:solidFill>
            </a:endParaRPr>
          </a:p>
        </p:txBody>
      </p:sp>
      <p:pic>
        <p:nvPicPr>
          <p:cNvPr id="121" name="Google Shape;121;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52675" y="1660100"/>
            <a:ext cx="4134125" cy="4216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257575" y="228600"/>
            <a:ext cx="87462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a:latin typeface="Archivo Black"/>
                <a:ea typeface="Archivo Black"/>
                <a:cs typeface="Archivo Black"/>
                <a:sym typeface="Archivo Black"/>
              </a:rPr>
              <a:t>Sample Community Agreements</a:t>
            </a:r>
            <a:endParaRPr sz="4400" i="0" u="none" strike="noStrike" cap="none">
              <a:solidFill>
                <a:schemeClr val="lt1"/>
              </a:solidFill>
              <a:latin typeface="Archivo Black"/>
              <a:ea typeface="Archivo Black"/>
              <a:cs typeface="Archivo Black"/>
              <a:sym typeface="Archivo Black"/>
            </a:endParaRPr>
          </a:p>
        </p:txBody>
      </p:sp>
      <p:sp>
        <p:nvSpPr>
          <p:cNvPr id="127" name="Google Shape;127;p24"/>
          <p:cNvSpPr txBox="1"/>
          <p:nvPr/>
        </p:nvSpPr>
        <p:spPr>
          <a:xfrm>
            <a:off x="362600" y="1571250"/>
            <a:ext cx="4174800" cy="2000700"/>
          </a:xfrm>
          <a:prstGeom prst="rect">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0000"/>
              </a:lnSpc>
              <a:spcBef>
                <a:spcPts val="600"/>
              </a:spcBef>
              <a:spcAft>
                <a:spcPts val="0"/>
              </a:spcAft>
              <a:buNone/>
            </a:pPr>
            <a:r>
              <a:rPr lang="en" sz="2400" b="1">
                <a:solidFill>
                  <a:schemeClr val="dk1"/>
                </a:solidFill>
              </a:rPr>
              <a:t>Be as present as you can. </a:t>
            </a:r>
            <a:endParaRPr sz="2400" b="1">
              <a:solidFill>
                <a:schemeClr val="dk1"/>
              </a:solidFill>
            </a:endParaRPr>
          </a:p>
          <a:p>
            <a:pPr marL="0" lvl="0" indent="0" algn="ctr" rtl="0">
              <a:lnSpc>
                <a:spcPct val="110000"/>
              </a:lnSpc>
              <a:spcBef>
                <a:spcPts val="600"/>
              </a:spcBef>
              <a:spcAft>
                <a:spcPts val="0"/>
              </a:spcAft>
              <a:buNone/>
            </a:pPr>
            <a:r>
              <a:rPr lang="en" sz="2400">
                <a:solidFill>
                  <a:schemeClr val="dk1"/>
                </a:solidFill>
              </a:rPr>
              <a:t>1) Mute audio </a:t>
            </a:r>
            <a:endParaRPr sz="2400">
              <a:solidFill>
                <a:schemeClr val="dk1"/>
              </a:solidFill>
            </a:endParaRPr>
          </a:p>
          <a:p>
            <a:pPr marL="0" lvl="0" indent="0" algn="ctr" rtl="0">
              <a:lnSpc>
                <a:spcPct val="110000"/>
              </a:lnSpc>
              <a:spcBef>
                <a:spcPts val="600"/>
              </a:spcBef>
              <a:spcAft>
                <a:spcPts val="0"/>
              </a:spcAft>
              <a:buNone/>
            </a:pPr>
            <a:r>
              <a:rPr lang="en" sz="2400">
                <a:solidFill>
                  <a:schemeClr val="dk1"/>
                </a:solidFill>
              </a:rPr>
              <a:t>2) Try on video </a:t>
            </a:r>
            <a:endParaRPr sz="2400">
              <a:solidFill>
                <a:schemeClr val="dk1"/>
              </a:solidFill>
            </a:endParaRPr>
          </a:p>
          <a:p>
            <a:pPr marL="0" lvl="0" indent="0" algn="ctr" rtl="0">
              <a:lnSpc>
                <a:spcPct val="110000"/>
              </a:lnSpc>
              <a:spcBef>
                <a:spcPts val="600"/>
              </a:spcBef>
              <a:spcAft>
                <a:spcPts val="0"/>
              </a:spcAft>
              <a:buNone/>
            </a:pPr>
            <a:r>
              <a:rPr lang="en" sz="2400">
                <a:solidFill>
                  <a:schemeClr val="dk1"/>
                </a:solidFill>
              </a:rPr>
              <a:t>3) Use the chat box</a:t>
            </a:r>
            <a:endParaRPr/>
          </a:p>
        </p:txBody>
      </p:sp>
      <p:sp>
        <p:nvSpPr>
          <p:cNvPr id="128" name="Google Shape;128;p24"/>
          <p:cNvSpPr txBox="1"/>
          <p:nvPr/>
        </p:nvSpPr>
        <p:spPr>
          <a:xfrm>
            <a:off x="4761175" y="1571250"/>
            <a:ext cx="3925800" cy="2000700"/>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274300" tIns="274300" rIns="274300" bIns="91425" anchor="t" anchorCtr="0">
            <a:noAutofit/>
          </a:bodyPr>
          <a:lstStyle/>
          <a:p>
            <a:pPr marL="0" lvl="0" indent="0" algn="ctr" rtl="0">
              <a:lnSpc>
                <a:spcPct val="110000"/>
              </a:lnSpc>
              <a:spcBef>
                <a:spcPts val="0"/>
              </a:spcBef>
              <a:spcAft>
                <a:spcPts val="0"/>
              </a:spcAft>
              <a:buClr>
                <a:schemeClr val="dk1"/>
              </a:buClr>
              <a:buSzPts val="1100"/>
              <a:buFont typeface="Arial"/>
              <a:buNone/>
            </a:pPr>
            <a:r>
              <a:rPr lang="en" sz="2400" b="1">
                <a:solidFill>
                  <a:schemeClr val="dk1"/>
                </a:solidFill>
              </a:rPr>
              <a:t>“Vegas Rule”</a:t>
            </a:r>
            <a:endParaRPr sz="2400" b="1">
              <a:solidFill>
                <a:schemeClr val="dk1"/>
              </a:solidFill>
            </a:endParaRPr>
          </a:p>
          <a:p>
            <a:pPr marL="0" lvl="0" indent="0" algn="ctr" rtl="0">
              <a:lnSpc>
                <a:spcPct val="110000"/>
              </a:lnSpc>
              <a:spcBef>
                <a:spcPts val="0"/>
              </a:spcBef>
              <a:spcAft>
                <a:spcPts val="0"/>
              </a:spcAft>
              <a:buClr>
                <a:schemeClr val="dk1"/>
              </a:buClr>
              <a:buSzPts val="1100"/>
              <a:buFont typeface="Arial"/>
              <a:buNone/>
            </a:pPr>
            <a:r>
              <a:rPr lang="en" sz="2400">
                <a:solidFill>
                  <a:schemeClr val="dk1"/>
                </a:solidFill>
              </a:rPr>
              <a:t>What’s said here stays here; what’s learned here leaves here.</a:t>
            </a:r>
            <a:endParaRPr sz="2400">
              <a:solidFill>
                <a:schemeClr val="dk1"/>
              </a:solidFill>
            </a:endParaRPr>
          </a:p>
          <a:p>
            <a:pPr marL="0" lvl="0" indent="0" algn="ctr" rtl="0">
              <a:lnSpc>
                <a:spcPct val="110000"/>
              </a:lnSpc>
              <a:spcBef>
                <a:spcPts val="0"/>
              </a:spcBef>
              <a:spcAft>
                <a:spcPts val="0"/>
              </a:spcAft>
              <a:buNone/>
            </a:pPr>
            <a:endParaRPr sz="2400">
              <a:solidFill>
                <a:schemeClr val="dk1"/>
              </a:solidFill>
            </a:endParaRPr>
          </a:p>
        </p:txBody>
      </p:sp>
      <p:sp>
        <p:nvSpPr>
          <p:cNvPr id="129" name="Google Shape;129;p24"/>
          <p:cNvSpPr txBox="1"/>
          <p:nvPr/>
        </p:nvSpPr>
        <p:spPr>
          <a:xfrm>
            <a:off x="457200" y="3812075"/>
            <a:ext cx="2077500" cy="1266000"/>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“Right to Pass”</a:t>
            </a:r>
            <a:endParaRPr sz="2400" b="1">
              <a:solidFill>
                <a:schemeClr val="dk1"/>
              </a:solidFill>
            </a:endParaRPr>
          </a:p>
        </p:txBody>
      </p:sp>
      <p:sp>
        <p:nvSpPr>
          <p:cNvPr id="130" name="Google Shape;130;p24"/>
          <p:cNvSpPr txBox="1"/>
          <p:nvPr/>
        </p:nvSpPr>
        <p:spPr>
          <a:xfrm>
            <a:off x="6644800" y="3812075"/>
            <a:ext cx="1954200" cy="1266000"/>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Intent vs. Impact</a:t>
            </a:r>
            <a:endParaRPr sz="2400" b="1">
              <a:solidFill>
                <a:schemeClr val="dk1"/>
              </a:solidFill>
            </a:endParaRPr>
          </a:p>
        </p:txBody>
      </p:sp>
      <p:sp>
        <p:nvSpPr>
          <p:cNvPr id="131" name="Google Shape;131;p24"/>
          <p:cNvSpPr txBox="1"/>
          <p:nvPr/>
        </p:nvSpPr>
        <p:spPr>
          <a:xfrm>
            <a:off x="409850" y="5310850"/>
            <a:ext cx="4174800" cy="12102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Use content </a:t>
            </a:r>
            <a:endParaRPr sz="2400" b="1">
              <a:solidFill>
                <a:schemeClr val="dk1"/>
              </a:solidFill>
            </a:endParaRPr>
          </a:p>
          <a:p>
            <a:pPr marL="0" lvl="0" indent="0" algn="ctr" rtl="0">
              <a:lnSpc>
                <a:spcPct val="110000"/>
              </a:lnSpc>
              <a:spcBef>
                <a:spcPts val="600"/>
              </a:spcBef>
              <a:spcAft>
                <a:spcPts val="0"/>
              </a:spcAft>
              <a:buNone/>
            </a:pPr>
            <a:r>
              <a:rPr lang="en" sz="2400" b="1">
                <a:solidFill>
                  <a:schemeClr val="dk1"/>
                </a:solidFill>
              </a:rPr>
              <a:t>warnings.</a:t>
            </a:r>
            <a:endParaRPr sz="2400" b="1">
              <a:solidFill>
                <a:schemeClr val="dk1"/>
              </a:solidFill>
            </a:endParaRPr>
          </a:p>
          <a:p>
            <a:pPr marL="0" lvl="0" indent="0" algn="ctr" rtl="0">
              <a:lnSpc>
                <a:spcPct val="110000"/>
              </a:lnSpc>
              <a:spcBef>
                <a:spcPts val="600"/>
              </a:spcBef>
              <a:spcAft>
                <a:spcPts val="0"/>
              </a:spcAft>
              <a:buNone/>
            </a:pPr>
            <a:endParaRPr sz="2400">
              <a:solidFill>
                <a:schemeClr val="dk1"/>
              </a:solidFill>
            </a:endParaRPr>
          </a:p>
        </p:txBody>
      </p:sp>
      <p:sp>
        <p:nvSpPr>
          <p:cNvPr id="132" name="Google Shape;132;p24"/>
          <p:cNvSpPr txBox="1"/>
          <p:nvPr/>
        </p:nvSpPr>
        <p:spPr>
          <a:xfrm>
            <a:off x="4828875" y="5310850"/>
            <a:ext cx="4174800" cy="12102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Understand informed consent.</a:t>
            </a:r>
            <a:endParaRPr sz="2400" b="1">
              <a:solidFill>
                <a:schemeClr val="dk1"/>
              </a:solidFill>
            </a:endParaRPr>
          </a:p>
          <a:p>
            <a:pPr marL="0" lvl="0" indent="0" algn="ctr" rtl="0">
              <a:lnSpc>
                <a:spcPct val="110000"/>
              </a:lnSpc>
              <a:spcBef>
                <a:spcPts val="600"/>
              </a:spcBef>
              <a:spcAft>
                <a:spcPts val="0"/>
              </a:spcAft>
              <a:buNone/>
            </a:pPr>
            <a:endParaRPr sz="2400">
              <a:solidFill>
                <a:schemeClr val="dk1"/>
              </a:solidFill>
            </a:endParaRPr>
          </a:p>
          <a:p>
            <a:pPr marL="0" lvl="0" indent="0" algn="ctr" rtl="0">
              <a:lnSpc>
                <a:spcPct val="110000"/>
              </a:lnSpc>
              <a:spcBef>
                <a:spcPts val="600"/>
              </a:spcBef>
              <a:spcAft>
                <a:spcPts val="0"/>
              </a:spcAft>
              <a:buNone/>
            </a:pPr>
            <a:endParaRPr sz="2400">
              <a:solidFill>
                <a:schemeClr val="dk1"/>
              </a:solidFill>
            </a:endParaRPr>
          </a:p>
        </p:txBody>
      </p:sp>
      <p:sp>
        <p:nvSpPr>
          <p:cNvPr id="133" name="Google Shape;133;p24"/>
          <p:cNvSpPr txBox="1"/>
          <p:nvPr/>
        </p:nvSpPr>
        <p:spPr>
          <a:xfrm>
            <a:off x="2651676" y="3690200"/>
            <a:ext cx="3857700" cy="1502400"/>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Community Garden</a:t>
            </a:r>
            <a:endParaRPr sz="2400" b="1">
              <a:solidFill>
                <a:schemeClr val="dk1"/>
              </a:solidFill>
            </a:endParaRPr>
          </a:p>
          <a:p>
            <a:pPr marL="0" lvl="0" indent="0" algn="l" rtl="0">
              <a:lnSpc>
                <a:spcPct val="110000"/>
              </a:lnSpc>
              <a:spcBef>
                <a:spcPts val="600"/>
              </a:spcBef>
              <a:spcAft>
                <a:spcPts val="0"/>
              </a:spcAft>
              <a:buNone/>
            </a:pPr>
            <a:r>
              <a:rPr lang="en" sz="2400" b="1">
                <a:solidFill>
                  <a:schemeClr val="dk1"/>
                </a:solidFill>
              </a:rPr>
              <a:t>          →Chat it! </a:t>
            </a:r>
            <a:endParaRPr sz="2400" b="1">
              <a:solidFill>
                <a:schemeClr val="dk1"/>
              </a:solidFill>
            </a:endParaRPr>
          </a:p>
          <a:p>
            <a:pPr marL="0" lvl="0" indent="0" algn="ctr" rtl="0">
              <a:lnSpc>
                <a:spcPct val="110000"/>
              </a:lnSpc>
              <a:spcBef>
                <a:spcPts val="600"/>
              </a:spcBef>
              <a:spcAft>
                <a:spcPts val="0"/>
              </a:spcAft>
              <a:buNone/>
            </a:pP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241475" y="193175"/>
            <a:ext cx="8445300" cy="1178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Font typeface="Arial"/>
              <a:buNone/>
            </a:pPr>
            <a:r>
              <a:rPr lang="en" sz="4600" b="1">
                <a:latin typeface="Archivo Black"/>
                <a:ea typeface="Archivo Black"/>
                <a:cs typeface="Archivo Black"/>
                <a:sym typeface="Archivo Black"/>
              </a:rPr>
              <a:t>Wellness Tip: Checking In</a:t>
            </a:r>
            <a:endParaRPr sz="4600" i="0" u="none" strike="noStrike" cap="none">
              <a:solidFill>
                <a:schemeClr val="lt1"/>
              </a:solidFill>
              <a:latin typeface="Archivo Black"/>
              <a:ea typeface="Archivo Black"/>
              <a:cs typeface="Archivo Black"/>
              <a:sym typeface="Archivo Black"/>
            </a:endParaRPr>
          </a:p>
        </p:txBody>
      </p:sp>
      <p:pic>
        <p:nvPicPr>
          <p:cNvPr id="139" name="Google Shape;139;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57988" y="1561575"/>
            <a:ext cx="4012274" cy="4789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body" idx="1"/>
          </p:nvPr>
        </p:nvSpPr>
        <p:spPr>
          <a:xfrm>
            <a:off x="273675" y="1480975"/>
            <a:ext cx="8886300" cy="114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b="1">
                <a:solidFill>
                  <a:srgbClr val="A54399"/>
                </a:solidFill>
              </a:rPr>
              <a:t>Where have YOU found your chosen family or community?</a:t>
            </a:r>
            <a:endParaRPr sz="3000" b="1">
              <a:solidFill>
                <a:srgbClr val="A54399"/>
              </a:solidFill>
            </a:endParaRPr>
          </a:p>
          <a:p>
            <a:pPr marL="0" lvl="0" indent="0" algn="ctr" rtl="0">
              <a:lnSpc>
                <a:spcPct val="100000"/>
              </a:lnSpc>
              <a:spcBef>
                <a:spcPts val="0"/>
              </a:spcBef>
              <a:spcAft>
                <a:spcPts val="0"/>
              </a:spcAft>
              <a:buNone/>
            </a:pPr>
            <a:endParaRPr sz="1800" b="1">
              <a:solidFill>
                <a:schemeClr val="accent4"/>
              </a:solidFill>
            </a:endParaRPr>
          </a:p>
          <a:p>
            <a:pPr marL="0" lvl="0" indent="0" algn="ctr" rtl="0">
              <a:lnSpc>
                <a:spcPct val="100000"/>
              </a:lnSpc>
              <a:spcBef>
                <a:spcPts val="0"/>
              </a:spcBef>
              <a:spcAft>
                <a:spcPts val="0"/>
              </a:spcAft>
              <a:buNone/>
            </a:pPr>
            <a:endParaRPr sz="2000" b="1">
              <a:solidFill>
                <a:srgbClr val="222222"/>
              </a:solidFill>
            </a:endParaRPr>
          </a:p>
          <a:p>
            <a:pPr marL="0" lvl="0" indent="0" algn="ctr" rtl="0">
              <a:lnSpc>
                <a:spcPct val="100000"/>
              </a:lnSpc>
              <a:spcBef>
                <a:spcPts val="0"/>
              </a:spcBef>
              <a:spcAft>
                <a:spcPts val="0"/>
              </a:spcAft>
              <a:buNone/>
            </a:pPr>
            <a:endParaRPr sz="2000" b="1">
              <a:solidFill>
                <a:srgbClr val="222222"/>
              </a:solidFill>
            </a:endParaRPr>
          </a:p>
          <a:p>
            <a:pPr marL="0" lvl="0" indent="0" algn="ctr" rtl="0">
              <a:lnSpc>
                <a:spcPct val="115000"/>
              </a:lnSpc>
              <a:spcBef>
                <a:spcPts val="0"/>
              </a:spcBef>
              <a:spcAft>
                <a:spcPts val="0"/>
              </a:spcAft>
              <a:buNone/>
            </a:pPr>
            <a:endParaRPr sz="1800" b="1">
              <a:solidFill>
                <a:srgbClr val="222222"/>
              </a:solidFill>
            </a:endParaRPr>
          </a:p>
          <a:p>
            <a:pPr marL="0" lvl="0" indent="0" algn="ctr" rtl="0">
              <a:lnSpc>
                <a:spcPct val="115000"/>
              </a:lnSpc>
              <a:spcBef>
                <a:spcPts val="0"/>
              </a:spcBef>
              <a:spcAft>
                <a:spcPts val="0"/>
              </a:spcAft>
              <a:buNone/>
            </a:pPr>
            <a:endParaRPr sz="1800" b="1">
              <a:solidFill>
                <a:srgbClr val="222222"/>
              </a:solidFill>
            </a:endParaRPr>
          </a:p>
          <a:p>
            <a:pPr marL="0" lvl="0" indent="0" algn="ctr" rtl="0">
              <a:spcBef>
                <a:spcPts val="600"/>
              </a:spcBef>
              <a:spcAft>
                <a:spcPts val="600"/>
              </a:spcAft>
              <a:buNone/>
            </a:pPr>
            <a:endParaRPr sz="1800" b="1">
              <a:solidFill>
                <a:srgbClr val="222222"/>
              </a:solidFill>
            </a:endParaRPr>
          </a:p>
        </p:txBody>
      </p:sp>
      <p:sp>
        <p:nvSpPr>
          <p:cNvPr id="145" name="Google Shape;145;p26"/>
          <p:cNvSpPr txBox="1">
            <a:spLocks noGrp="1"/>
          </p:cNvSpPr>
          <p:nvPr>
            <p:ph type="title"/>
          </p:nvPr>
        </p:nvSpPr>
        <p:spPr>
          <a:xfrm>
            <a:off x="273675" y="228600"/>
            <a:ext cx="8413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Font typeface="Arial"/>
              <a:buNone/>
            </a:pPr>
            <a:r>
              <a:rPr lang="en" b="1">
                <a:latin typeface="Archivo Black"/>
                <a:ea typeface="Archivo Black"/>
                <a:cs typeface="Archivo Black"/>
                <a:sym typeface="Archivo Black"/>
              </a:rPr>
              <a:t>Wellness Tip: Finding Chosen Family </a:t>
            </a:r>
            <a:endParaRPr b="1">
              <a:solidFill>
                <a:schemeClr val="dk1"/>
              </a:solidFill>
              <a:latin typeface="Archivo Black"/>
              <a:ea typeface="Archivo Black"/>
              <a:cs typeface="Archivo Black"/>
              <a:sym typeface="Archivo Black"/>
            </a:endParaRPr>
          </a:p>
        </p:txBody>
      </p:sp>
      <p:pic>
        <p:nvPicPr>
          <p:cNvPr id="146" name="Google Shape;146;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99419" y="2623975"/>
            <a:ext cx="3548456" cy="3541775"/>
          </a:xfrm>
          <a:prstGeom prst="rect">
            <a:avLst/>
          </a:prstGeom>
          <a:noFill/>
          <a:ln>
            <a:noFill/>
          </a:ln>
        </p:spPr>
      </p:pic>
      <p:pic>
        <p:nvPicPr>
          <p:cNvPr id="147" name="Google Shape;147;p26" descr="Ryan Jamaal Swain sat down with the It Gets Better crew to talk about finding acceptance, living truthfully and starring in the groundbreaking FX series &quot;Pose.&quot;&#10;&#10;Don't forget to catch the season finale of &quot;Pose&quot; Sunday, July 22 at 9 pm Eastern.&#10;&#10;To Learn More About Pose:&#10;Facebook: https://www.facebook.com/PoseOnFX/&#10;Twitter: https://twitter.com/PoseOnFX&#10;&#10;About It Gets Better: &#10;The It Gets Better Project exists to uplift, empower, and connect LGBTQ+ youth around the globe. &#10;&#10;To learn more about It Gets Better, visit our links:&#10;http://www.itgetsbetter.org/&#10;https://twitter.com/ItGetsBetter&#10;https://www.facebook.com/itgetsbetterproject&#10;https://www.instagram.com/itgetsbetter&#10;http://itgetsbetterproject.tumblr.com/" title="&quot;Pose&quot; Star Ryan Jamaal Swain Talks About The Importance of Chosen Family">
            <a:hlinkClick r:id="rId4"/>
          </p:cNvPr>
          <p:cNvPicPr preferRelativeResize="0"/>
          <p:nvPr/>
        </p:nvPicPr>
        <p:blipFill>
          <a:blip r:embed="rId5">
            <a:alphaModFix/>
          </a:blip>
          <a:stretch>
            <a:fillRect/>
          </a:stretch>
        </p:blipFill>
        <p:spPr>
          <a:xfrm>
            <a:off x="273675" y="2623975"/>
            <a:ext cx="4722376" cy="354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228600" y="152800"/>
            <a:ext cx="8686800" cy="11430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HIV/AIDS Awareness  </a:t>
            </a:r>
            <a:endParaRPr sz="4800" b="1">
              <a:latin typeface="Archivo Black"/>
              <a:ea typeface="Archivo Black"/>
              <a:cs typeface="Archivo Black"/>
              <a:sym typeface="Archivo Black"/>
            </a:endParaRPr>
          </a:p>
        </p:txBody>
      </p:sp>
      <p:sp>
        <p:nvSpPr>
          <p:cNvPr id="153" name="Google Shape;153;p27"/>
          <p:cNvSpPr txBox="1"/>
          <p:nvPr/>
        </p:nvSpPr>
        <p:spPr>
          <a:xfrm>
            <a:off x="518400" y="1802425"/>
            <a:ext cx="3039300" cy="46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solidFill>
                <a:srgbClr val="A54399"/>
              </a:solidFill>
            </a:endParaRPr>
          </a:p>
          <a:p>
            <a:pPr marL="0" lvl="0" indent="0" algn="ctr" rtl="0">
              <a:spcBef>
                <a:spcPts val="0"/>
              </a:spcBef>
              <a:spcAft>
                <a:spcPts val="0"/>
              </a:spcAft>
              <a:buNone/>
            </a:pPr>
            <a:r>
              <a:rPr lang="en" sz="3000" b="1">
                <a:solidFill>
                  <a:srgbClr val="A54399"/>
                </a:solidFill>
              </a:rPr>
              <a:t>What stigma have you read or heard about people living with HIV/AIDS? </a:t>
            </a:r>
            <a:endParaRPr sz="3000" b="1">
              <a:solidFill>
                <a:srgbClr val="A54399"/>
              </a:solidFill>
            </a:endParaRPr>
          </a:p>
        </p:txBody>
      </p:sp>
      <p:pic>
        <p:nvPicPr>
          <p:cNvPr id="154" name="Google Shape;154;p27" descr="HIV is the virus that causes AIDS. HIV is considered a sexually transmitted disease (STD) because it can be spread through certain sexual behaviors. This means that HIV cannot be spread through behaviors like shaking hands, hugging or kissing. Watch the full video to learn more! &#10;--&#10;Please like, share and subscribe to AMAZE! Follow us on Snap and Insta for more info about puberty and growing up.&#10;&#10;Snap: AmazeOrg&#10;Insta: AmazeOrg&#10;http://amaze.org/" title="HIV: How to Protect Yourself and Others">
            <a:hlinkClick r:id="rId3"/>
          </p:cNvPr>
          <p:cNvPicPr preferRelativeResize="0"/>
          <p:nvPr/>
        </p:nvPicPr>
        <p:blipFill>
          <a:blip r:embed="rId4">
            <a:alphaModFix/>
          </a:blip>
          <a:stretch>
            <a:fillRect/>
          </a:stretch>
        </p:blipFill>
        <p:spPr>
          <a:xfrm>
            <a:off x="3757676" y="1963400"/>
            <a:ext cx="4894800" cy="3671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241475" y="-96575"/>
            <a:ext cx="8445300" cy="118470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Font typeface="Ultra"/>
              <a:buNone/>
            </a:pPr>
            <a:r>
              <a:rPr lang="en" sz="4800" b="1">
                <a:solidFill>
                  <a:srgbClr val="FAFAFA"/>
                </a:solidFill>
                <a:latin typeface="Archivo Black"/>
                <a:ea typeface="Archivo Black"/>
                <a:cs typeface="Archivo Black"/>
                <a:sym typeface="Archivo Black"/>
              </a:rPr>
              <a:t>HIV/AIDS Activism   </a:t>
            </a:r>
            <a:endParaRPr sz="4800" b="1" i="0" u="none" strike="noStrike" cap="none">
              <a:solidFill>
                <a:srgbClr val="FAFAFA"/>
              </a:solidFill>
              <a:latin typeface="Archivo Black"/>
              <a:ea typeface="Archivo Black"/>
              <a:cs typeface="Archivo Black"/>
              <a:sym typeface="Archivo Black"/>
            </a:endParaRPr>
          </a:p>
        </p:txBody>
      </p:sp>
      <p:pic>
        <p:nvPicPr>
          <p:cNvPr id="160" name="Google Shape;160;p28" descr="HOW TO SURVIVE A PLAGUE is the story of the brave young men and women who successfully reversed the tide of an epidemic, demanded the attention of a fearful nation and stopped AIDS from becoming a death sentence. This improbable group of activists bucked oppression and, with no scientific training, infiltrated government agencies and the pharmaceutical industry, helping to identify promising new medication and treatments and move them through trials and into drugstores in record time. In the process, they saved their own lives and ended the darkest days of a veritable plague, while virtually emptying AIDS wards in American hospitals in the process. The powerful story of their fight is a classic tale of empowerment and activism that has since inspired movements for change in everything from breast cancer research to Occupy Wall Street. Their story stands as a powerful inspiration to future generations, a road map, and a call to arms. This is how you change the world.   &#10;&#10;&#10;&#10;Official Selection: Sundance Film Festival, New Directors/New films, San Francisco International FF, Provincetown FF, Outfest Documentary Centerpiece, Seattle International FF   &#10;   &#10;&quot;Words like 'important' and 'inspiring' tend too often to be meaninglessly attached to non-fiction filmmaking, but in the case of David France's compelling snapshot of a revolutionary period in AIDS treatment, they are amply justified... An epic celebration of heroism and tenacity, and less directly, a useful template for any fledgling activist movement, demonstrating the effectiveness of inside/outside strategy.&quot;  &#10;-David Rooney, The Hollywood Reporter &#10;   &#10;&quot;I sat down to watch &quot;How to Survive a Plague,&quot; a new documentary about the history of the AIDS epidemic, expecting to cry, and cry I did...I expected to be angry. Here, too, I wasn't disappointed.  What I didn't expect was how much hope I would feel. How much comfort. While the movie vividly chronicles the wages of bigotry and neglect, it even more vividly chronicles how much society can budge when the people exhorting it to are united and determined and smart and right. The fight in us eclipses the sloth and surrender, and the good really does outweigh the bad. That's a takeaway of 'How to Survive a Plague,' and that's a takeaway of the AIDS crisis as well.&quot;   &#10;-Frank Bruni, The New York Times&#10;&#10;Subscribe to IFC: http://youtube.com/user/IFCFilmsTube&#10;&#10;Connect with IFC Online&#10;IFC Films Official Site: http://www.ifcfilms.com&#10;Follow IFC Films on Twitter: http://twitter.com/IFCFilms&#10;Find IFC Films on Facebook: http://facebook.com/IFCFilmsOfficial&#10;Follow IFC Films on Instagram : http://instagram.com/ifcfilms" title="How to Survive a Plague  - Official Trailer | HD | IFC Films">
            <a:hlinkClick r:id="rId3"/>
          </p:cNvPr>
          <p:cNvPicPr preferRelativeResize="0"/>
          <p:nvPr/>
        </p:nvPicPr>
        <p:blipFill>
          <a:blip r:embed="rId4">
            <a:alphaModFix/>
          </a:blip>
          <a:stretch>
            <a:fillRect/>
          </a:stretch>
        </p:blipFill>
        <p:spPr>
          <a:xfrm>
            <a:off x="177075" y="1690325"/>
            <a:ext cx="4958375" cy="4346425"/>
          </a:xfrm>
          <a:prstGeom prst="rect">
            <a:avLst/>
          </a:prstGeom>
          <a:noFill/>
          <a:ln>
            <a:noFill/>
          </a:ln>
        </p:spPr>
      </p:pic>
      <p:sp>
        <p:nvSpPr>
          <p:cNvPr id="161" name="Google Shape;161;p28"/>
          <p:cNvSpPr txBox="1"/>
          <p:nvPr/>
        </p:nvSpPr>
        <p:spPr>
          <a:xfrm>
            <a:off x="5232050" y="1786925"/>
            <a:ext cx="3976500" cy="478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rPr>
              <a:t>“How to Survive a Plague” is a documentary about the HIV/AIDS epidemic in the ‘80s and ‘90s. It depicts the story of activists pushing back against the federal government's response to the epidemic. </a:t>
            </a:r>
            <a:endParaRPr sz="2400"/>
          </a:p>
        </p:txBody>
      </p:sp>
    </p:spTree>
  </p:cSld>
  <p:clrMapOvr>
    <a:masterClrMapping/>
  </p:clrMapOvr>
</p:sld>
</file>

<file path=ppt/theme/theme1.xml><?xml version="1.0" encoding="utf-8"?>
<a:theme xmlns:a="http://schemas.openxmlformats.org/drawingml/2006/main" name="Custom Design">
  <a:themeElements>
    <a:clrScheme name="GSA Color Pallete">
      <a:dk1>
        <a:srgbClr val="000000"/>
      </a:dk1>
      <a:lt1>
        <a:srgbClr val="FFFFFF"/>
      </a:lt1>
      <a:dk2>
        <a:srgbClr val="7AC142"/>
      </a:dk2>
      <a:lt2>
        <a:srgbClr val="A54399"/>
      </a:lt2>
      <a:accent1>
        <a:srgbClr val="A54399"/>
      </a:accent1>
      <a:accent2>
        <a:srgbClr val="7AC142"/>
      </a:accent2>
      <a:accent3>
        <a:srgbClr val="FDB813"/>
      </a:accent3>
      <a:accent4>
        <a:srgbClr val="E50278"/>
      </a:accent4>
      <a:accent5>
        <a:srgbClr val="0397D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Words>
  <Application>Microsoft Macintosh PowerPoint</Application>
  <PresentationFormat>On-screen Show (4:3)</PresentationFormat>
  <Paragraphs>136</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Ultra</vt:lpstr>
      <vt:lpstr>Helvetica Neue</vt:lpstr>
      <vt:lpstr>Noto Sans Symbols</vt:lpstr>
      <vt:lpstr>Calibri</vt:lpstr>
      <vt:lpstr>Arial</vt:lpstr>
      <vt:lpstr>Lato</vt:lpstr>
      <vt:lpstr>Candal</vt:lpstr>
      <vt:lpstr>Archivo Black</vt:lpstr>
      <vt:lpstr>Cabin Sketch</vt:lpstr>
      <vt:lpstr>Custom Design</vt:lpstr>
      <vt:lpstr>HIV/AIDS Youth Awareness</vt:lpstr>
      <vt:lpstr>Introductions</vt:lpstr>
      <vt:lpstr>Agenda </vt:lpstr>
      <vt:lpstr>Today’s Goals </vt:lpstr>
      <vt:lpstr>Sample Community Agreements</vt:lpstr>
      <vt:lpstr>Wellness Tip: Checking In</vt:lpstr>
      <vt:lpstr>Wellness Tip: Finding Chosen Family </vt:lpstr>
      <vt:lpstr>HIV/AIDS Awareness  </vt:lpstr>
      <vt:lpstr>HIV/AIDS Activism   </vt:lpstr>
      <vt:lpstr>HIV/AIDS Activism </vt:lpstr>
      <vt:lpstr>HIV/AIDS Youth Activism</vt:lpstr>
      <vt:lpstr>HIV/AIDS Youth Activism</vt:lpstr>
      <vt:lpstr>HIV/AIDS &amp; Identity  </vt:lpstr>
      <vt:lpstr>Group Reflection</vt:lpstr>
      <vt:lpstr>HIV/AIDS &amp; Pop Culture    </vt:lpstr>
      <vt:lpstr>Quiz: Safeguards &amp; Prevention</vt:lpstr>
      <vt:lpstr>   Quiz: Safeguards &amp; Prevention  </vt:lpstr>
      <vt:lpstr>Quiz: HIV Support &amp; Treatment </vt:lpstr>
      <vt:lpstr> Quiz: HIV Support &amp; Treatment  </vt:lpstr>
      <vt:lpstr>PowerPoint Presentation</vt:lpstr>
      <vt:lpstr> Closing &amp; Announcements </vt:lpstr>
      <vt:lpstr>Get Immediate Support</vt:lpstr>
      <vt:lpstr>Virtual Opportunities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Youth Awareness</dc:title>
  <cp:lastModifiedBy>Microsoft Office User</cp:lastModifiedBy>
  <cp:revision>1</cp:revision>
  <dcterms:modified xsi:type="dcterms:W3CDTF">2020-05-05T01:40:37Z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1841031</vt:lpwstr>
  </property>
  <property fmtid="{D5CDD505-2E9C-101B-9397-08002B2CF9AE}" name="NXPowerLiteSettings" pid="3">
    <vt:lpwstr>C7000400038000</vt:lpwstr>
  </property>
  <property fmtid="{D5CDD505-2E9C-101B-9397-08002B2CF9AE}" name="NXPowerLiteVersion" pid="4">
    <vt:lpwstr>S9.0.1</vt:lpwstr>
  </property>
</Properties>
</file>