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3" r:id="rId28"/>
    <p:sldId id="284" r:id="rId29"/>
    <p:sldId id="285" r:id="rId30"/>
    <p:sldId id="287" r:id="rId31"/>
    <p:sldId id="288" r:id="rId32"/>
    <p:sldId id="291" r:id="rId33"/>
    <p:sldId id="292" r:id="rId34"/>
    <p:sldId id="293" r:id="rId35"/>
  </p:sldIdLst>
  <p:sldSz cx="9144000" cy="6858000" type="screen4x3"/>
  <p:notesSz cx="6858000" cy="9144000"/>
  <p:embeddedFontLst>
    <p:embeddedFont>
      <p:font typeface="Archivo Black" panose="020B0A03020202020B04" pitchFamily="34" charset="77"/>
      <p:regular r:id="rId37"/>
    </p:embeddedFont>
    <p:embeddedFont>
      <p:font typeface="Cabin Sketch" panose="020B0503050202020004" pitchFamily="34" charset="77"/>
      <p:regular r:id="rId38"/>
      <p:bold r:id="rId39"/>
    </p:embeddedFont>
    <p:embeddedFont>
      <p:font typeface="Candal" panose="02000503000000020004" pitchFamily="2" charset="77"/>
      <p:regular r:id="rId40"/>
    </p:embeddedFont>
    <p:embeddedFont>
      <p:font typeface="Helvetica Neue" panose="02000503000000020004"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2515"/>
  </p:normalViewPr>
  <p:slideViewPr>
    <p:cSldViewPr snapToGrid="0" snapToObjects="1">
      <p:cViewPr varScale="1">
        <p:scale>
          <a:sx n="103" d="100"/>
          <a:sy n="103" d="100"/>
        </p:scale>
        <p:origin x="1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rchives.gov/education/lessons/hawaii-petition"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insider.com/native-hawaiians-activists-blocking-mauna-kea-photos-2019-8" TargetMode="External"/><Relationship Id="rId4" Type="http://schemas.openxmlformats.org/officeDocument/2006/relationships/hyperlink" Target="http://the.honoluluadvertiser.com/article/2009/Aug/16/ln/hawaii908160330.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ooks.google.com/books?id=60PXAwAAQBAJ&amp;pg=PA82&amp;lpg=PA82&amp;dq=Living+in+Asian+America;+An+Asian+American+Lesbian%27s+Address+Before+the+Washington+Monument,%22&amp;source=bl&amp;ots=AyeiI-M3m1&amp;sig=ACfU3U3_51Fdx98ggrz0hTHrVCV06Z5QFQ&amp;hl=en&amp;sa=X&amp;ved=2ahUKEwi_2o2vxrLpAhWpIDQIHbW_CREQ6AEwAHoECAoQAQ#v=onepage&amp;q=Living%20in%20Asian%20America%3B%20An%20Asian%20American%20Lesbian's%20Address%20Before%20the%20Washington%20Monument%2C%22&amp;f=fals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019d9679_3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Arial" panose="020B0604020202020204" pitchFamily="34" charset="0"/>
                <a:ea typeface="Helvetica Neue"/>
                <a:cs typeface="Arial" panose="020B0604020202020204" pitchFamily="34" charset="0"/>
                <a:sym typeface="Helvetica Neue"/>
              </a:rPr>
              <a:t>*This presentation is inspired in part by various curricula developed by APIENC, API Equality-LA, and NQAPIA. Thank you! </a:t>
            </a:r>
          </a:p>
          <a:p>
            <a:pPr marL="0" lvl="0" indent="0" algn="l" rtl="0">
              <a:spcBef>
                <a:spcPts val="0"/>
              </a:spcBef>
              <a:spcAft>
                <a:spcPts val="0"/>
              </a:spcAft>
              <a:buNone/>
            </a:pPr>
            <a:endParaRPr dirty="0"/>
          </a:p>
        </p:txBody>
      </p:sp>
      <p:sp>
        <p:nvSpPr>
          <p:cNvPr id="90" name="Google Shape;90;g23019d9679_3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76570e631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76570e63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76570e631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76570e63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7fcc5d59b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7fcc5d59b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7fcc5d59b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7fcc5d59b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for facilitator: 1. </a:t>
            </a:r>
            <a:r>
              <a:rPr lang="en">
                <a:solidFill>
                  <a:schemeClr val="dk1"/>
                </a:solidFill>
                <a:latin typeface="Helvetica Neue"/>
                <a:ea typeface="Helvetica Neue"/>
                <a:cs typeface="Helvetica Neue"/>
                <a:sym typeface="Helvetica Neue"/>
              </a:rPr>
              <a:t>the nerd 2. the exotic, spiritual other 3. physical and strong islander 4. extremist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76570e631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76570e63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7fcc5d59b_1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7fcc5d59b_1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fcc5d59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fcc5d5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Facilitator Script: It’s actually a </a:t>
            </a:r>
            <a:r>
              <a:rPr lang="en" dirty="0">
                <a:solidFill>
                  <a:schemeClr val="dk1"/>
                </a:solidFill>
                <a:latin typeface="Helvetica Neue"/>
                <a:ea typeface="Helvetica Neue"/>
                <a:cs typeface="Helvetica Neue"/>
                <a:sym typeface="Helvetica Neue"/>
              </a:rPr>
              <a:t>made up umbrella category. Some other variations are listed above. </a:t>
            </a:r>
            <a:endParaRPr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7fcc5d59b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7fcc5d59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76570e631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876570e63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7fcc5d59b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7fcc5d59b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019d9679_3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g23019d9679_3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7fcc5d59b_1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7fcc5d59b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Facilitator Script: </a:t>
            </a:r>
            <a:r>
              <a:rPr lang="en" dirty="0">
                <a:solidFill>
                  <a:schemeClr val="dk1"/>
                </a:solidFill>
              </a:rPr>
              <a:t>Learning about API trans and queer folks, we can explore gender and sexuality outside of a western gender binary and western LGBTQ+ identities. There are many queer sexualities throughout history. There are also contemporary identities in Asia that are queer but they don’t have to use the same words.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7fcc5d59b_1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7fcc5d59b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Script: </a:t>
            </a:r>
            <a:r>
              <a:rPr lang="en">
                <a:solidFill>
                  <a:schemeClr val="dk1"/>
                </a:solidFill>
              </a:rPr>
              <a:t>There are many different genders in “Asian Pacific Islander” cultures that in English we sometimes call “third genders.”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7fcc5d59b_1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7fcc5d59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Facilitator Script: The U.S. has had a long military and government presence, as well as supported wars, in many parts of Asia. Despite all of the diversity within API communities, that’s a common experience. Many are in the U.S. because of this history. Can’t forget that!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7fcc5d59b_1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7fcc5d59b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Facilitator Script: There’s also a history of racism against these communities from the moment they migrated here. The earliest waves of Asian migration included Chinese folks. White folks in the US started to get worried, which led to the first restrictive immigration policy and the first laws that restricted people based on ethnicity. Gender and sexuality also played a supporting role in US racism.</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7fcc5d59b_1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7fcc5d59b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Facilitator Script: The “perpetual foreigner” is an idea that, no matter what, Asians are seen as foreign, other, and not “American.”</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7fcc5d59b_1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7fcc5d59b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Facilitator Script: COVID-19 has resulted in Anti-Asian racism. It’s important to realize that we see white supremacy and structural racism playing out in different ways for different communities of color. It’s important to fight back on all fronts and we’ve seen powerful resistance within many API communities.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7fcc5d59b_1_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7fcc5d59b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Facilitator Script: Border policing actually started as a way to keep Chinese migrants out of the southern Mexico border. Today we see the expansion of ICE to target many people of color, including Southeast Asian communities. Many people also have biased attitudes that villainize Muslim folks and people perceived as Muslim.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7fcc5d59b_1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7fcc5d59b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https://www.archives.gov/education/lessons/hawaii-petition</a:t>
            </a:r>
            <a:endParaRPr/>
          </a:p>
          <a:p>
            <a:pPr marL="0" lvl="0" indent="0" algn="l" rtl="0">
              <a:spcBef>
                <a:spcPts val="0"/>
              </a:spcBef>
              <a:spcAft>
                <a:spcPts val="0"/>
              </a:spcAft>
              <a:buNone/>
            </a:pPr>
            <a:r>
              <a:rPr lang="en" u="sng">
                <a:solidFill>
                  <a:schemeClr val="hlink"/>
                </a:solidFill>
                <a:hlinkClick r:id="rId4"/>
              </a:rPr>
              <a:t>http://the.honoluluadvertiser.com/article/2009/Aug/16/ln/hawaii908160330.html</a:t>
            </a:r>
            <a:endParaRPr/>
          </a:p>
          <a:p>
            <a:pPr marL="0" lvl="0" indent="0" algn="l" rtl="0">
              <a:spcBef>
                <a:spcPts val="0"/>
              </a:spcBef>
              <a:spcAft>
                <a:spcPts val="0"/>
              </a:spcAft>
              <a:buNone/>
            </a:pPr>
            <a:r>
              <a:rPr lang="en" u="sng">
                <a:solidFill>
                  <a:schemeClr val="hlink"/>
                </a:solidFill>
                <a:hlinkClick r:id="rId5"/>
              </a:rPr>
              <a:t>https://www.insider.com/native-hawaiians-activists-blocking-mauna-kea-photos-2019-8</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7fcc5d59b_1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7fcc5d59b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7fcc5d59b_1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7fcc5d59b_1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 Daniel C. Tsang, Gay Liberation</a:t>
            </a:r>
            <a:endParaRPr dirty="0"/>
          </a:p>
          <a:p>
            <a:pPr marL="0" lvl="0" indent="0" algn="l" rtl="0">
              <a:spcBef>
                <a:spcPts val="0"/>
              </a:spcBef>
              <a:spcAft>
                <a:spcPts val="0"/>
              </a:spcAft>
              <a:buNone/>
            </a:pPr>
            <a:r>
              <a:rPr lang="en" u="sng" dirty="0">
                <a:solidFill>
                  <a:schemeClr val="hlink"/>
                </a:solidFill>
                <a:hlinkClick r:id="rId3"/>
              </a:rPr>
              <a:t>https://books.google.com/books?id=60PXAwAAQBAJ&amp;pg=PA82&amp;lpg=PA82&amp;dq=Living+in+Asian+America;+An+Asian+American+Lesbian%27s+Address+Before+the+Washington+Monument,%22&amp;source=bl&amp;ots=AyeiI-M3m1&amp;sig=ACfU3U3_51Fdx98ggrz0hTHrVCV06Z5QFQ&amp;hl=en&amp;sa=X&amp;ved=2ahUKEwi_2o2vxrLpAhWpIDQIHbW_CREQ6AEwAHoECAoQAQ#v=onepage&amp;q=Living%20in%20Asian%20America%3B%20An%20Asian%20American%20Lesbian's%20Address%20Before%20the%20Washington%20Monument%2C%22&amp;f=fals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217d32040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217d3204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7fcc5d59b_1_3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7fcc5d59b_1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7fcc5d59b_1_3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7fcc5d59b_1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76570e631_0_3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76570e631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76570e631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876570e631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76570e631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876570e631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25726a7c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825726a7c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76570e63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876570e63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21974f8e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021974f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Facilitator Script: We would like to invite you to stand if possible. If you are unable or do not  feel comfortable standing you can adjust as needed and follow along with the breathing instructions at your own capacity. Please unmute your volume so that we can hear each other. If you are unable to, that is okay.  Let's get started: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Please stand with your feet shoulder-width apart. Imagine you have a piece of paper under the heel of your feet. This position is the actual forward stance or the 60/40 stance. This helps you find your strongest stance (often a stance that is hard to push you over).</a:t>
            </a:r>
            <a:endParaRPr>
              <a:solidFill>
                <a:schemeClr val="dk1"/>
              </a:solidFill>
            </a:endParaRPr>
          </a:p>
          <a:p>
            <a:pPr marL="457200" lvl="0" indent="0" algn="l" rtl="0">
              <a:spcBef>
                <a:spcPts val="0"/>
              </a:spcBef>
              <a:spcAft>
                <a:spcPts val="0"/>
              </a:spcAft>
              <a:buNone/>
            </a:pP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As we are standing here, recognize where you breath is. Is it in your high chest, middle chest, or low stomach?  When we are dealing with stress or anxiety our breath will be in our high chest area. We would like to get you to breathe in your low stomach area (near your belly button). When that happens, we can slow our blood flow and become more relaxed and have more focus.   </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Standing here, let's take three breaths together. Do your best to fill your chest up with air down to your belly button, take 3 breaths without movement. </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Now we will add movement. Place your hands with intercrossed fingers near your belly button/stomach. We’ll breathe in raising our hands centered to the sky. Exhale while spreading your arms in a half circle, then close the circle at the center of our chest with your arms crossed.</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Reverse these steps and repeat.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7dccfbd52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7dccfbd5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7dccfbd52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7dccfbd5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for facilitator: Determine how much time you’ll give teams to complete the scavenger hunt. Set a timer and periodically share how much time is left.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76570e631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76570e63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9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WITH PHOTO-with subhead">
  <p:cSld name="Cover-WITH PHOTO-with subhead">
    <p:spTree>
      <p:nvGrpSpPr>
        <p:cNvPr id="1" name="Shape 35"/>
        <p:cNvGrpSpPr/>
        <p:nvPr/>
      </p:nvGrpSpPr>
      <p:grpSpPr>
        <a:xfrm>
          <a:off x="0" y="0"/>
          <a:ext cx="0" cy="0"/>
          <a:chOff x="0" y="0"/>
          <a:chExt cx="0" cy="0"/>
        </a:xfrm>
      </p:grpSpPr>
      <p:sp>
        <p:nvSpPr>
          <p:cNvPr id="36" name="Google Shape;36;p11"/>
          <p:cNvSpPr>
            <a:spLocks noGrp="1"/>
          </p:cNvSpPr>
          <p:nvPr>
            <p:ph type="pic" idx="2"/>
          </p:nvPr>
        </p:nvSpPr>
        <p:spPr>
          <a:xfrm>
            <a:off x="0" y="2303463"/>
            <a:ext cx="9144000" cy="26496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 name="Google Shape;37;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2304000"/>
          </a:xfrm>
          <a:prstGeom prst="rect">
            <a:avLst/>
          </a:prstGeom>
          <a:noFill/>
          <a:ln>
            <a:noFill/>
          </a:ln>
        </p:spPr>
      </p:pic>
      <p:sp>
        <p:nvSpPr>
          <p:cNvPr id="38" name="Google Shape;38;p11"/>
          <p:cNvSpPr txBox="1">
            <a:spLocks noGrp="1"/>
          </p:cNvSpPr>
          <p:nvPr>
            <p:ph type="subTitle" idx="1"/>
          </p:nvPr>
        </p:nvSpPr>
        <p:spPr>
          <a:xfrm>
            <a:off x="304800" y="1295400"/>
            <a:ext cx="8686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rgbClr val="E4F3D7"/>
              </a:buClr>
              <a:buSzPts val="2800"/>
              <a:buNone/>
              <a:defRPr sz="3200" i="0" u="none" strike="noStrike" cap="none">
                <a:solidFill>
                  <a:srgbClr val="E4F3D7"/>
                </a:solidFill>
              </a:defRPr>
            </a:lvl1pPr>
            <a:lvl2pPr marL="457200" marR="0" lvl="1" indent="0" algn="ctr" rtl="0">
              <a:spcBef>
                <a:spcPts val="600"/>
              </a:spcBef>
              <a:spcAft>
                <a:spcPts val="0"/>
              </a:spcAft>
              <a:buClr>
                <a:srgbClr val="888888"/>
              </a:buClr>
              <a:buSzPts val="2400"/>
              <a:buNone/>
              <a:defRPr sz="2800" i="0" u="none" strike="noStrike" cap="none">
                <a:solidFill>
                  <a:srgbClr val="888888"/>
                </a:solidFill>
              </a:defRPr>
            </a:lvl2pPr>
            <a:lvl3pPr marL="914400" marR="0" lvl="2" indent="0" algn="ctr" rtl="0">
              <a:spcBef>
                <a:spcPts val="600"/>
              </a:spcBef>
              <a:spcAft>
                <a:spcPts val="0"/>
              </a:spcAft>
              <a:buClr>
                <a:srgbClr val="888888"/>
              </a:buClr>
              <a:buSzPts val="2000"/>
              <a:buNone/>
              <a:defRPr sz="2400" i="0" u="none" strike="noStrike" cap="none">
                <a:solidFill>
                  <a:srgbClr val="888888"/>
                </a:solidFill>
              </a:defRPr>
            </a:lvl3pPr>
            <a:lvl4pPr marL="1371600" marR="0" lvl="3" indent="0" algn="ctr" rtl="0">
              <a:spcBef>
                <a:spcPts val="600"/>
              </a:spcBef>
              <a:spcAft>
                <a:spcPts val="0"/>
              </a:spcAft>
              <a:buClr>
                <a:srgbClr val="888888"/>
              </a:buClr>
              <a:buSzPts val="1800"/>
              <a:buNone/>
              <a:defRPr sz="2000" i="0" u="none" strike="noStrike" cap="none">
                <a:solidFill>
                  <a:srgbClr val="888888"/>
                </a:solidFill>
              </a:defRPr>
            </a:lvl4pPr>
            <a:lvl5pPr marL="1828800" marR="0" lvl="4" indent="0" algn="ctr" rtl="0">
              <a:spcBef>
                <a:spcPts val="600"/>
              </a:spcBef>
              <a:spcAft>
                <a:spcPts val="0"/>
              </a:spcAft>
              <a:buClr>
                <a:srgbClr val="888888"/>
              </a:buClr>
              <a:buSzPts val="1800"/>
              <a:buNone/>
              <a:defRPr sz="2000" i="0" u="none" strike="noStrike" cap="none">
                <a:solidFill>
                  <a:srgbClr val="888888"/>
                </a:solidFill>
              </a:defRPr>
            </a:lvl5pPr>
            <a:lvl6pPr marL="2286000" marR="0" lvl="5" indent="0" algn="ctr" rtl="0">
              <a:spcBef>
                <a:spcPts val="600"/>
              </a:spcBef>
              <a:spcAft>
                <a:spcPts val="0"/>
              </a:spcAft>
              <a:buClr>
                <a:srgbClr val="888888"/>
              </a:buClr>
              <a:buSzPts val="2000"/>
              <a:buNone/>
              <a:defRPr sz="2000" i="0" u="none" strike="noStrike" cap="none">
                <a:solidFill>
                  <a:srgbClr val="888888"/>
                </a:solidFill>
              </a:defRPr>
            </a:lvl6pPr>
            <a:lvl7pPr marL="2743200" marR="0" lvl="6" indent="0" algn="ctr" rtl="0">
              <a:spcBef>
                <a:spcPts val="400"/>
              </a:spcBef>
              <a:spcAft>
                <a:spcPts val="0"/>
              </a:spcAft>
              <a:buClr>
                <a:srgbClr val="888888"/>
              </a:buClr>
              <a:buSzPts val="2000"/>
              <a:buNone/>
              <a:defRPr sz="2000" i="0" u="none" strike="noStrike" cap="none">
                <a:solidFill>
                  <a:srgbClr val="888888"/>
                </a:solidFill>
              </a:defRPr>
            </a:lvl7pPr>
            <a:lvl8pPr marL="3200400" marR="0" lvl="7" indent="0" algn="ctr" rtl="0">
              <a:spcBef>
                <a:spcPts val="400"/>
              </a:spcBef>
              <a:spcAft>
                <a:spcPts val="0"/>
              </a:spcAft>
              <a:buClr>
                <a:srgbClr val="888888"/>
              </a:buClr>
              <a:buSzPts val="2000"/>
              <a:buNone/>
              <a:defRPr sz="2000" i="0" u="none" strike="noStrike" cap="none">
                <a:solidFill>
                  <a:srgbClr val="888888"/>
                </a:solidFill>
              </a:defRPr>
            </a:lvl8pPr>
            <a:lvl9pPr marL="36576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sp>
        <p:nvSpPr>
          <p:cNvPr id="39" name="Google Shape;39;p11"/>
          <p:cNvSpPr txBox="1">
            <a:spLocks noGrp="1"/>
          </p:cNvSpPr>
          <p:nvPr>
            <p:ph type="ctrTitle"/>
          </p:nvPr>
        </p:nvSpPr>
        <p:spPr>
          <a:xfrm>
            <a:off x="304800" y="228600"/>
            <a:ext cx="84582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40" name="Google Shape;40;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831086"/>
            <a:ext cx="9144000" cy="1026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WITH PHOTO-no subhead">
  <p:cSld name="Cover-WITH PHOTO-no subhead">
    <p:spTree>
      <p:nvGrpSpPr>
        <p:cNvPr id="1" name="Shape 41"/>
        <p:cNvGrpSpPr/>
        <p:nvPr/>
      </p:nvGrpSpPr>
      <p:grpSpPr>
        <a:xfrm>
          <a:off x="0" y="0"/>
          <a:ext cx="0" cy="0"/>
          <a:chOff x="0" y="0"/>
          <a:chExt cx="0" cy="0"/>
        </a:xfrm>
      </p:grpSpPr>
      <p:sp>
        <p:nvSpPr>
          <p:cNvPr id="42" name="Google Shape;42;p12"/>
          <p:cNvSpPr>
            <a:spLocks noGrp="1"/>
          </p:cNvSpPr>
          <p:nvPr>
            <p:ph type="pic" idx="2"/>
          </p:nvPr>
        </p:nvSpPr>
        <p:spPr>
          <a:xfrm>
            <a:off x="0" y="2303463"/>
            <a:ext cx="9144000" cy="26496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 name="Google Shape;43;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2304000"/>
          </a:xfrm>
          <a:prstGeom prst="rect">
            <a:avLst/>
          </a:prstGeom>
          <a:noFill/>
          <a:ln>
            <a:noFill/>
          </a:ln>
        </p:spPr>
      </p:pic>
      <p:sp>
        <p:nvSpPr>
          <p:cNvPr id="44" name="Google Shape;44;p12"/>
          <p:cNvSpPr txBox="1">
            <a:spLocks noGrp="1"/>
          </p:cNvSpPr>
          <p:nvPr>
            <p:ph type="ctrTitle"/>
          </p:nvPr>
        </p:nvSpPr>
        <p:spPr>
          <a:xfrm>
            <a:off x="304800" y="228600"/>
            <a:ext cx="8458200" cy="20754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45" name="Google Shape;4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831086"/>
            <a:ext cx="9144000" cy="1026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no photo-subhead">
  <p:cSld name="Divider-no photo-subhead">
    <p:spTree>
      <p:nvGrpSpPr>
        <p:cNvPr id="1" name="Shape 46"/>
        <p:cNvGrpSpPr/>
        <p:nvPr/>
      </p:nvGrpSpPr>
      <p:grpSpPr>
        <a:xfrm>
          <a:off x="0" y="0"/>
          <a:ext cx="0" cy="0"/>
          <a:chOff x="0" y="0"/>
          <a:chExt cx="0" cy="0"/>
        </a:xfrm>
      </p:grpSpPr>
      <p:pic>
        <p:nvPicPr>
          <p:cNvPr id="47" name="Google Shape;47;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48" name="Google Shape;48;p13"/>
          <p:cNvSpPr txBox="1">
            <a:spLocks noGrp="1"/>
          </p:cNvSpPr>
          <p:nvPr>
            <p:ph type="subTitle" idx="1"/>
          </p:nvPr>
        </p:nvSpPr>
        <p:spPr>
          <a:xfrm>
            <a:off x="304800" y="3180160"/>
            <a:ext cx="8686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E4F3D7"/>
              </a:buClr>
              <a:buSzPts val="2800"/>
              <a:buNone/>
              <a:defRPr sz="2800" i="0" u="none" strike="noStrike" cap="none">
                <a:solidFill>
                  <a:srgbClr val="E4F3D7"/>
                </a:solidFil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9" name="Google Shape;49;p13"/>
          <p:cNvSpPr txBox="1">
            <a:spLocks noGrp="1"/>
          </p:cNvSpPr>
          <p:nvPr>
            <p:ph type="ctrTitle"/>
          </p:nvPr>
        </p:nvSpPr>
        <p:spPr>
          <a:xfrm>
            <a:off x="304800" y="2113350"/>
            <a:ext cx="85353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no photo">
  <p:cSld name="Divider-no photo">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53" name="Google Shape;53;p14"/>
          <p:cNvSpPr txBox="1">
            <a:spLocks noGrp="1"/>
          </p:cNvSpPr>
          <p:nvPr>
            <p:ph type="ctrTitle"/>
          </p:nvPr>
        </p:nvSpPr>
        <p:spPr>
          <a:xfrm>
            <a:off x="304800" y="1676400"/>
            <a:ext cx="8557800" cy="28956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1400"/>
              <a:buFont typeface="Cabin Sketch"/>
              <a:buNone/>
              <a:defRPr sz="1800" b="1">
                <a:latin typeface="Cabin Sketch"/>
                <a:ea typeface="Cabin Sketch"/>
                <a:cs typeface="Cabin Sketch"/>
                <a:sym typeface="Cabin Sketch"/>
              </a:defRPr>
            </a:lvl2pPr>
            <a:lvl3pPr lvl="2" indent="0" rtl="0">
              <a:spcBef>
                <a:spcPts val="0"/>
              </a:spcBef>
              <a:spcAft>
                <a:spcPts val="0"/>
              </a:spcAft>
              <a:buSzPts val="1400"/>
              <a:buFont typeface="Cabin Sketch"/>
              <a:buNone/>
              <a:defRPr sz="1800" b="1">
                <a:latin typeface="Cabin Sketch"/>
                <a:ea typeface="Cabin Sketch"/>
                <a:cs typeface="Cabin Sketch"/>
                <a:sym typeface="Cabin Sketch"/>
              </a:defRPr>
            </a:lvl3pPr>
            <a:lvl4pPr lvl="3" indent="0" rtl="0">
              <a:spcBef>
                <a:spcPts val="0"/>
              </a:spcBef>
              <a:spcAft>
                <a:spcPts val="0"/>
              </a:spcAft>
              <a:buSzPts val="1400"/>
              <a:buFont typeface="Cabin Sketch"/>
              <a:buNone/>
              <a:defRPr sz="1800" b="1">
                <a:latin typeface="Cabin Sketch"/>
                <a:ea typeface="Cabin Sketch"/>
                <a:cs typeface="Cabin Sketch"/>
                <a:sym typeface="Cabin Sketch"/>
              </a:defRPr>
            </a:lvl4pPr>
            <a:lvl5pPr lvl="4" indent="0" rtl="0">
              <a:spcBef>
                <a:spcPts val="0"/>
              </a:spcBef>
              <a:spcAft>
                <a:spcPts val="0"/>
              </a:spcAft>
              <a:buSzPts val="1400"/>
              <a:buFont typeface="Cabin Sketch"/>
              <a:buNone/>
              <a:defRPr sz="1800" b="1">
                <a:latin typeface="Cabin Sketch"/>
                <a:ea typeface="Cabin Sketch"/>
                <a:cs typeface="Cabin Sketch"/>
                <a:sym typeface="Cabin Sketch"/>
              </a:defRPr>
            </a:lvl5pPr>
            <a:lvl6pPr lvl="5" indent="0" rtl="0">
              <a:spcBef>
                <a:spcPts val="0"/>
              </a:spcBef>
              <a:spcAft>
                <a:spcPts val="0"/>
              </a:spcAft>
              <a:buSzPts val="1400"/>
              <a:buFont typeface="Cabin Sketch"/>
              <a:buNone/>
              <a:defRPr sz="1800" b="1">
                <a:latin typeface="Cabin Sketch"/>
                <a:ea typeface="Cabin Sketch"/>
                <a:cs typeface="Cabin Sketch"/>
                <a:sym typeface="Cabin Sketch"/>
              </a:defRPr>
            </a:lvl6pPr>
            <a:lvl7pPr lvl="6" indent="0" rtl="0">
              <a:spcBef>
                <a:spcPts val="0"/>
              </a:spcBef>
              <a:spcAft>
                <a:spcPts val="0"/>
              </a:spcAft>
              <a:buSzPts val="1400"/>
              <a:buFont typeface="Cabin Sketch"/>
              <a:buNone/>
              <a:defRPr sz="1800" b="1">
                <a:latin typeface="Cabin Sketch"/>
                <a:ea typeface="Cabin Sketch"/>
                <a:cs typeface="Cabin Sketch"/>
                <a:sym typeface="Cabin Sketch"/>
              </a:defRPr>
            </a:lvl7pPr>
            <a:lvl8pPr lvl="7" indent="0" rtl="0">
              <a:spcBef>
                <a:spcPts val="0"/>
              </a:spcBef>
              <a:spcAft>
                <a:spcPts val="0"/>
              </a:spcAft>
              <a:buSzPts val="1400"/>
              <a:buFont typeface="Cabin Sketch"/>
              <a:buNone/>
              <a:defRPr sz="1800" b="1">
                <a:latin typeface="Cabin Sketch"/>
                <a:ea typeface="Cabin Sketch"/>
                <a:cs typeface="Cabin Sketch"/>
                <a:sym typeface="Cabin Sketch"/>
              </a:defRPr>
            </a:lvl8pPr>
            <a:lvl9pPr lvl="8" indent="0" rtl="0">
              <a:spcBef>
                <a:spcPts val="0"/>
              </a:spcBef>
              <a:spcAft>
                <a:spcPts val="0"/>
              </a:spcAft>
              <a:buSzPts val="1400"/>
              <a:buFont typeface="Cabin Sketch"/>
              <a:buNone/>
              <a:defRPr sz="1800" b="1">
                <a:latin typeface="Cabin Sketch"/>
                <a:ea typeface="Cabin Sketch"/>
                <a:cs typeface="Cabin Sketch"/>
                <a:sym typeface="Cabin Sketch"/>
              </a:defRPr>
            </a:lvl9pPr>
          </a:lstStyle>
          <a:p>
            <a:endParaRPr/>
          </a:p>
        </p:txBody>
      </p:sp>
      <p:pic>
        <p:nvPicPr>
          <p:cNvPr id="54" name="Google Shape;54;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1 photo-subhead">
  <p:cSld name="Divider-1 photo-subhead">
    <p:spTree>
      <p:nvGrpSpPr>
        <p:cNvPr id="1" name="Shape 55"/>
        <p:cNvGrpSpPr/>
        <p:nvPr/>
      </p:nvGrpSpPr>
      <p:grpSpPr>
        <a:xfrm>
          <a:off x="0" y="0"/>
          <a:ext cx="0" cy="0"/>
          <a:chOff x="0" y="0"/>
          <a:chExt cx="0" cy="0"/>
        </a:xfrm>
      </p:grpSpPr>
      <p:pic>
        <p:nvPicPr>
          <p:cNvPr id="56" name="Google Shape;56;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57" name="Google Shape;57;p15"/>
          <p:cNvSpPr txBox="1">
            <a:spLocks noGrp="1"/>
          </p:cNvSpPr>
          <p:nvPr>
            <p:ph type="subTitle" idx="1"/>
          </p:nvPr>
        </p:nvSpPr>
        <p:spPr>
          <a:xfrm>
            <a:off x="304800" y="3200400"/>
            <a:ext cx="6019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E4F3D7"/>
              </a:buClr>
              <a:buSzPts val="2800"/>
              <a:buNone/>
              <a:defRPr sz="2800" i="0" u="none" strike="noStrike" cap="none">
                <a:solidFill>
                  <a:srgbClr val="E4F3D7"/>
                </a:solidFil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8" name="Google Shape;58;p15"/>
          <p:cNvSpPr txBox="1">
            <a:spLocks noGrp="1"/>
          </p:cNvSpPr>
          <p:nvPr>
            <p:ph type="ctrTitle"/>
          </p:nvPr>
        </p:nvSpPr>
        <p:spPr>
          <a:xfrm>
            <a:off x="304800" y="2133600"/>
            <a:ext cx="58674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6000"/>
              <a:buFont typeface="Cabin Sketch"/>
              <a:buNone/>
              <a:defRPr sz="6000" b="1">
                <a:latin typeface="Cabin Sketch"/>
                <a:ea typeface="Cabin Sketch"/>
                <a:cs typeface="Cabin Sketch"/>
                <a:sym typeface="Cabin Sketch"/>
              </a:defRPr>
            </a:lvl2pPr>
            <a:lvl3pPr lvl="2" indent="0" rtl="0">
              <a:spcBef>
                <a:spcPts val="0"/>
              </a:spcBef>
              <a:spcAft>
                <a:spcPts val="0"/>
              </a:spcAft>
              <a:buSzPts val="6000"/>
              <a:buFont typeface="Cabin Sketch"/>
              <a:buNone/>
              <a:defRPr sz="6000" b="1">
                <a:latin typeface="Cabin Sketch"/>
                <a:ea typeface="Cabin Sketch"/>
                <a:cs typeface="Cabin Sketch"/>
                <a:sym typeface="Cabin Sketch"/>
              </a:defRPr>
            </a:lvl3pPr>
            <a:lvl4pPr lvl="3" indent="0" rtl="0">
              <a:spcBef>
                <a:spcPts val="0"/>
              </a:spcBef>
              <a:spcAft>
                <a:spcPts val="0"/>
              </a:spcAft>
              <a:buSzPts val="6000"/>
              <a:buFont typeface="Cabin Sketch"/>
              <a:buNone/>
              <a:defRPr sz="6000" b="1">
                <a:latin typeface="Cabin Sketch"/>
                <a:ea typeface="Cabin Sketch"/>
                <a:cs typeface="Cabin Sketch"/>
                <a:sym typeface="Cabin Sketch"/>
              </a:defRPr>
            </a:lvl4pPr>
            <a:lvl5pPr lvl="4" indent="0" rtl="0">
              <a:spcBef>
                <a:spcPts val="0"/>
              </a:spcBef>
              <a:spcAft>
                <a:spcPts val="0"/>
              </a:spcAft>
              <a:buSzPts val="6000"/>
              <a:buFont typeface="Cabin Sketch"/>
              <a:buNone/>
              <a:defRPr sz="6000" b="1">
                <a:latin typeface="Cabin Sketch"/>
                <a:ea typeface="Cabin Sketch"/>
                <a:cs typeface="Cabin Sketch"/>
                <a:sym typeface="Cabin Sketch"/>
              </a:defRPr>
            </a:lvl5pPr>
            <a:lvl6pPr lvl="5" indent="0" rtl="0">
              <a:spcBef>
                <a:spcPts val="0"/>
              </a:spcBef>
              <a:spcAft>
                <a:spcPts val="0"/>
              </a:spcAft>
              <a:buSzPts val="6000"/>
              <a:buFont typeface="Cabin Sketch"/>
              <a:buNone/>
              <a:defRPr sz="6000" b="1">
                <a:latin typeface="Cabin Sketch"/>
                <a:ea typeface="Cabin Sketch"/>
                <a:cs typeface="Cabin Sketch"/>
                <a:sym typeface="Cabin Sketch"/>
              </a:defRPr>
            </a:lvl6pPr>
            <a:lvl7pPr lvl="6" indent="0" rtl="0">
              <a:spcBef>
                <a:spcPts val="0"/>
              </a:spcBef>
              <a:spcAft>
                <a:spcPts val="0"/>
              </a:spcAft>
              <a:buSzPts val="6000"/>
              <a:buFont typeface="Cabin Sketch"/>
              <a:buNone/>
              <a:defRPr sz="6000" b="1">
                <a:latin typeface="Cabin Sketch"/>
                <a:ea typeface="Cabin Sketch"/>
                <a:cs typeface="Cabin Sketch"/>
                <a:sym typeface="Cabin Sketch"/>
              </a:defRPr>
            </a:lvl7pPr>
            <a:lvl8pPr lvl="7" indent="0" rtl="0">
              <a:spcBef>
                <a:spcPts val="0"/>
              </a:spcBef>
              <a:spcAft>
                <a:spcPts val="0"/>
              </a:spcAft>
              <a:buSzPts val="6000"/>
              <a:buFont typeface="Cabin Sketch"/>
              <a:buNone/>
              <a:defRPr sz="6000" b="1">
                <a:latin typeface="Cabin Sketch"/>
                <a:ea typeface="Cabin Sketch"/>
                <a:cs typeface="Cabin Sketch"/>
                <a:sym typeface="Cabin Sketch"/>
              </a:defRPr>
            </a:lvl8pPr>
            <a:lvl9pPr lvl="8" indent="0" rtl="0">
              <a:spcBef>
                <a:spcPts val="0"/>
              </a:spcBef>
              <a:spcAft>
                <a:spcPts val="0"/>
              </a:spcAft>
              <a:buSzPts val="6000"/>
              <a:buFont typeface="Cabin Sketch"/>
              <a:buNone/>
              <a:defRPr sz="6000" b="1">
                <a:latin typeface="Cabin Sketch"/>
                <a:ea typeface="Cabin Sketch"/>
                <a:cs typeface="Cabin Sketch"/>
                <a:sym typeface="Cabin Sketch"/>
              </a:defRPr>
            </a:lvl9pPr>
          </a:lstStyle>
          <a:p>
            <a:endParaRPr/>
          </a:p>
        </p:txBody>
      </p:sp>
      <p:pic>
        <p:nvPicPr>
          <p:cNvPr id="59" name="Google Shape;5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60" name="Google Shape;60;p15"/>
          <p:cNvSpPr>
            <a:spLocks noGrp="1"/>
          </p:cNvSpPr>
          <p:nvPr>
            <p:ph type="pic" idx="2"/>
          </p:nvPr>
        </p:nvSpPr>
        <p:spPr>
          <a:xfrm>
            <a:off x="6510528" y="1219200"/>
            <a:ext cx="2667000" cy="3566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1" name="Google Shape;61;p15"/>
          <p:cNvCxnSpPr/>
          <p:nvPr/>
        </p:nvCxnSpPr>
        <p:spPr>
          <a:xfrm>
            <a:off x="6477000" y="1219200"/>
            <a:ext cx="0" cy="3581400"/>
          </a:xfrm>
          <a:prstGeom prst="straightConnector1">
            <a:avLst/>
          </a:prstGeom>
          <a:noFill/>
          <a:ln w="76200" cap="flat" cmpd="sng">
            <a:solidFill>
              <a:schemeClr val="l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1 photo">
  <p:cSld name="Divider-1 photo">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64" name="Google Shape;64;p16"/>
          <p:cNvSpPr txBox="1">
            <a:spLocks noGrp="1"/>
          </p:cNvSpPr>
          <p:nvPr>
            <p:ph type="ctrTitle"/>
          </p:nvPr>
        </p:nvSpPr>
        <p:spPr>
          <a:xfrm>
            <a:off x="304800" y="1676400"/>
            <a:ext cx="5867400" cy="28956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6000"/>
              <a:buFont typeface="Cabin Sketch"/>
              <a:buNone/>
              <a:defRPr sz="6000" b="1">
                <a:latin typeface="Cabin Sketch"/>
                <a:ea typeface="Cabin Sketch"/>
                <a:cs typeface="Cabin Sketch"/>
                <a:sym typeface="Cabin Sketch"/>
              </a:defRPr>
            </a:lvl2pPr>
            <a:lvl3pPr lvl="2" indent="0" rtl="0">
              <a:spcBef>
                <a:spcPts val="0"/>
              </a:spcBef>
              <a:spcAft>
                <a:spcPts val="0"/>
              </a:spcAft>
              <a:buSzPts val="6000"/>
              <a:buFont typeface="Cabin Sketch"/>
              <a:buNone/>
              <a:defRPr sz="6000" b="1">
                <a:latin typeface="Cabin Sketch"/>
                <a:ea typeface="Cabin Sketch"/>
                <a:cs typeface="Cabin Sketch"/>
                <a:sym typeface="Cabin Sketch"/>
              </a:defRPr>
            </a:lvl3pPr>
            <a:lvl4pPr lvl="3" indent="0" rtl="0">
              <a:spcBef>
                <a:spcPts val="0"/>
              </a:spcBef>
              <a:spcAft>
                <a:spcPts val="0"/>
              </a:spcAft>
              <a:buSzPts val="6000"/>
              <a:buFont typeface="Cabin Sketch"/>
              <a:buNone/>
              <a:defRPr sz="6000" b="1">
                <a:latin typeface="Cabin Sketch"/>
                <a:ea typeface="Cabin Sketch"/>
                <a:cs typeface="Cabin Sketch"/>
                <a:sym typeface="Cabin Sketch"/>
              </a:defRPr>
            </a:lvl4pPr>
            <a:lvl5pPr lvl="4" indent="0" rtl="0">
              <a:spcBef>
                <a:spcPts val="0"/>
              </a:spcBef>
              <a:spcAft>
                <a:spcPts val="0"/>
              </a:spcAft>
              <a:buSzPts val="6000"/>
              <a:buFont typeface="Cabin Sketch"/>
              <a:buNone/>
              <a:defRPr sz="6000" b="1">
                <a:latin typeface="Cabin Sketch"/>
                <a:ea typeface="Cabin Sketch"/>
                <a:cs typeface="Cabin Sketch"/>
                <a:sym typeface="Cabin Sketch"/>
              </a:defRPr>
            </a:lvl5pPr>
            <a:lvl6pPr lvl="5" indent="0" rtl="0">
              <a:spcBef>
                <a:spcPts val="0"/>
              </a:spcBef>
              <a:spcAft>
                <a:spcPts val="0"/>
              </a:spcAft>
              <a:buSzPts val="6000"/>
              <a:buFont typeface="Cabin Sketch"/>
              <a:buNone/>
              <a:defRPr sz="6000" b="1">
                <a:latin typeface="Cabin Sketch"/>
                <a:ea typeface="Cabin Sketch"/>
                <a:cs typeface="Cabin Sketch"/>
                <a:sym typeface="Cabin Sketch"/>
              </a:defRPr>
            </a:lvl6pPr>
            <a:lvl7pPr lvl="6" indent="0" rtl="0">
              <a:spcBef>
                <a:spcPts val="0"/>
              </a:spcBef>
              <a:spcAft>
                <a:spcPts val="0"/>
              </a:spcAft>
              <a:buSzPts val="6000"/>
              <a:buFont typeface="Cabin Sketch"/>
              <a:buNone/>
              <a:defRPr sz="6000" b="1">
                <a:latin typeface="Cabin Sketch"/>
                <a:ea typeface="Cabin Sketch"/>
                <a:cs typeface="Cabin Sketch"/>
                <a:sym typeface="Cabin Sketch"/>
              </a:defRPr>
            </a:lvl7pPr>
            <a:lvl8pPr lvl="7" indent="0" rtl="0">
              <a:spcBef>
                <a:spcPts val="0"/>
              </a:spcBef>
              <a:spcAft>
                <a:spcPts val="0"/>
              </a:spcAft>
              <a:buSzPts val="6000"/>
              <a:buFont typeface="Cabin Sketch"/>
              <a:buNone/>
              <a:defRPr sz="6000" b="1">
                <a:latin typeface="Cabin Sketch"/>
                <a:ea typeface="Cabin Sketch"/>
                <a:cs typeface="Cabin Sketch"/>
                <a:sym typeface="Cabin Sketch"/>
              </a:defRPr>
            </a:lvl8pPr>
            <a:lvl9pPr lvl="8" indent="0" rtl="0">
              <a:spcBef>
                <a:spcPts val="0"/>
              </a:spcBef>
              <a:spcAft>
                <a:spcPts val="0"/>
              </a:spcAft>
              <a:buSzPts val="6000"/>
              <a:buFont typeface="Cabin Sketch"/>
              <a:buNone/>
              <a:defRPr sz="6000" b="1">
                <a:latin typeface="Cabin Sketch"/>
                <a:ea typeface="Cabin Sketch"/>
                <a:cs typeface="Cabin Sketch"/>
                <a:sym typeface="Cabin Sketch"/>
              </a:defRPr>
            </a:lvl9pPr>
          </a:lstStyle>
          <a:p>
            <a:endParaRPr/>
          </a:p>
        </p:txBody>
      </p:sp>
      <p:pic>
        <p:nvPicPr>
          <p:cNvPr id="65" name="Google Shape;65;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66" name="Google Shape;66;p16"/>
          <p:cNvSpPr>
            <a:spLocks noGrp="1"/>
          </p:cNvSpPr>
          <p:nvPr>
            <p:ph type="pic" idx="2"/>
          </p:nvPr>
        </p:nvSpPr>
        <p:spPr>
          <a:xfrm>
            <a:off x="6510528" y="1219200"/>
            <a:ext cx="2667000" cy="35661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7" name="Google Shape;67;p16"/>
          <p:cNvCxnSpPr/>
          <p:nvPr/>
        </p:nvCxnSpPr>
        <p:spPr>
          <a:xfrm>
            <a:off x="6477000" y="1219200"/>
            <a:ext cx="0" cy="3581400"/>
          </a:xfrm>
          <a:prstGeom prst="straightConnector1">
            <a:avLst/>
          </a:prstGeom>
          <a:noFill/>
          <a:ln w="76200" cap="flat" cmpd="sng">
            <a:solidFill>
              <a:schemeClr val="l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two photos-subhead">
  <p:cSld name="Divider-two photos-subhead">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190307"/>
            <a:ext cx="9144000" cy="4667700"/>
          </a:xfrm>
          <a:prstGeom prst="rect">
            <a:avLst/>
          </a:prstGeom>
          <a:noFill/>
          <a:ln>
            <a:noFill/>
          </a:ln>
        </p:spPr>
      </p:pic>
      <p:sp>
        <p:nvSpPr>
          <p:cNvPr id="70" name="Google Shape;70;p17"/>
          <p:cNvSpPr txBox="1">
            <a:spLocks noGrp="1"/>
          </p:cNvSpPr>
          <p:nvPr>
            <p:ph type="subTitle" idx="1"/>
          </p:nvPr>
        </p:nvSpPr>
        <p:spPr>
          <a:xfrm>
            <a:off x="304800" y="3637360"/>
            <a:ext cx="6019800" cy="1163100"/>
          </a:xfrm>
          <a:prstGeom prst="rect">
            <a:avLst/>
          </a:prstGeom>
          <a:noFill/>
          <a:ln>
            <a:noFill/>
          </a:ln>
        </p:spPr>
        <p:txBody>
          <a:bodyPr spcFirstLastPara="1" wrap="square" lIns="91425" tIns="91425" rIns="91425" bIns="91425" anchor="t" anchorCtr="0">
            <a:noAutofit/>
          </a:bodyPr>
          <a:lstStyle>
            <a:lvl1pPr marL="0" marR="0" lvl="0" indent="0" algn="l" rtl="0">
              <a:spcBef>
                <a:spcPts val="560"/>
              </a:spcBef>
              <a:spcAft>
                <a:spcPts val="0"/>
              </a:spcAft>
              <a:buClr>
                <a:srgbClr val="E4F3D7"/>
              </a:buClr>
              <a:buSzPts val="2800"/>
              <a:buNone/>
              <a:defRPr sz="2800" i="0" u="none" strike="noStrike" cap="none">
                <a:solidFill>
                  <a:srgbClr val="E4F3D7"/>
                </a:solidFill>
              </a:defRPr>
            </a:lvl1pPr>
            <a:lvl2pPr marL="457200" marR="0" lvl="1" indent="0" algn="ctr" rtl="0">
              <a:spcBef>
                <a:spcPts val="600"/>
              </a:spcBef>
              <a:spcAft>
                <a:spcPts val="0"/>
              </a:spcAft>
              <a:buClr>
                <a:srgbClr val="888888"/>
              </a:buClr>
              <a:buSzPts val="24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600"/>
              </a:spcBef>
              <a:spcAft>
                <a:spcPts val="0"/>
              </a:spcAft>
              <a:buClr>
                <a:srgbClr val="888888"/>
              </a:buClr>
              <a:buSzPts val="2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6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 name="Google Shape;71;p17"/>
          <p:cNvSpPr txBox="1">
            <a:spLocks noGrp="1"/>
          </p:cNvSpPr>
          <p:nvPr>
            <p:ph type="ctrTitle"/>
          </p:nvPr>
        </p:nvSpPr>
        <p:spPr>
          <a:xfrm>
            <a:off x="304800" y="2570560"/>
            <a:ext cx="8001000" cy="1241400"/>
          </a:xfrm>
          <a:prstGeom prst="rect">
            <a:avLst/>
          </a:prstGeom>
          <a:noFill/>
          <a:ln>
            <a:noFill/>
          </a:ln>
        </p:spPr>
        <p:txBody>
          <a:bodyPr spcFirstLastPara="1" wrap="square" lIns="91425" tIns="91425" rIns="91425" bIns="91425" anchor="b"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6000"/>
              <a:buFont typeface="Cabin Sketch"/>
              <a:buNone/>
              <a:defRPr sz="6000" b="1">
                <a:latin typeface="Cabin Sketch"/>
                <a:ea typeface="Cabin Sketch"/>
                <a:cs typeface="Cabin Sketch"/>
                <a:sym typeface="Cabin Sketch"/>
              </a:defRPr>
            </a:lvl2pPr>
            <a:lvl3pPr lvl="2" indent="0" rtl="0">
              <a:spcBef>
                <a:spcPts val="0"/>
              </a:spcBef>
              <a:spcAft>
                <a:spcPts val="0"/>
              </a:spcAft>
              <a:buSzPts val="6000"/>
              <a:buFont typeface="Cabin Sketch"/>
              <a:buNone/>
              <a:defRPr sz="6000" b="1">
                <a:latin typeface="Cabin Sketch"/>
                <a:ea typeface="Cabin Sketch"/>
                <a:cs typeface="Cabin Sketch"/>
                <a:sym typeface="Cabin Sketch"/>
              </a:defRPr>
            </a:lvl3pPr>
            <a:lvl4pPr lvl="3" indent="0" rtl="0">
              <a:spcBef>
                <a:spcPts val="0"/>
              </a:spcBef>
              <a:spcAft>
                <a:spcPts val="0"/>
              </a:spcAft>
              <a:buSzPts val="6000"/>
              <a:buFont typeface="Cabin Sketch"/>
              <a:buNone/>
              <a:defRPr sz="6000" b="1">
                <a:latin typeface="Cabin Sketch"/>
                <a:ea typeface="Cabin Sketch"/>
                <a:cs typeface="Cabin Sketch"/>
                <a:sym typeface="Cabin Sketch"/>
              </a:defRPr>
            </a:lvl4pPr>
            <a:lvl5pPr lvl="4" indent="0" rtl="0">
              <a:spcBef>
                <a:spcPts val="0"/>
              </a:spcBef>
              <a:spcAft>
                <a:spcPts val="0"/>
              </a:spcAft>
              <a:buSzPts val="6000"/>
              <a:buFont typeface="Cabin Sketch"/>
              <a:buNone/>
              <a:defRPr sz="6000" b="1">
                <a:latin typeface="Cabin Sketch"/>
                <a:ea typeface="Cabin Sketch"/>
                <a:cs typeface="Cabin Sketch"/>
                <a:sym typeface="Cabin Sketch"/>
              </a:defRPr>
            </a:lvl5pPr>
            <a:lvl6pPr lvl="5" indent="0" rtl="0">
              <a:spcBef>
                <a:spcPts val="0"/>
              </a:spcBef>
              <a:spcAft>
                <a:spcPts val="0"/>
              </a:spcAft>
              <a:buSzPts val="6000"/>
              <a:buFont typeface="Cabin Sketch"/>
              <a:buNone/>
              <a:defRPr sz="6000" b="1">
                <a:latin typeface="Cabin Sketch"/>
                <a:ea typeface="Cabin Sketch"/>
                <a:cs typeface="Cabin Sketch"/>
                <a:sym typeface="Cabin Sketch"/>
              </a:defRPr>
            </a:lvl6pPr>
            <a:lvl7pPr lvl="6" indent="0" rtl="0">
              <a:spcBef>
                <a:spcPts val="0"/>
              </a:spcBef>
              <a:spcAft>
                <a:spcPts val="0"/>
              </a:spcAft>
              <a:buSzPts val="6000"/>
              <a:buFont typeface="Cabin Sketch"/>
              <a:buNone/>
              <a:defRPr sz="6000" b="1">
                <a:latin typeface="Cabin Sketch"/>
                <a:ea typeface="Cabin Sketch"/>
                <a:cs typeface="Cabin Sketch"/>
                <a:sym typeface="Cabin Sketch"/>
              </a:defRPr>
            </a:lvl7pPr>
            <a:lvl8pPr lvl="7" indent="0" rtl="0">
              <a:spcBef>
                <a:spcPts val="0"/>
              </a:spcBef>
              <a:spcAft>
                <a:spcPts val="0"/>
              </a:spcAft>
              <a:buSzPts val="6000"/>
              <a:buFont typeface="Cabin Sketch"/>
              <a:buNone/>
              <a:defRPr sz="6000" b="1">
                <a:latin typeface="Cabin Sketch"/>
                <a:ea typeface="Cabin Sketch"/>
                <a:cs typeface="Cabin Sketch"/>
                <a:sym typeface="Cabin Sketch"/>
              </a:defRPr>
            </a:lvl8pPr>
            <a:lvl9pPr lvl="8" indent="0" rtl="0">
              <a:spcBef>
                <a:spcPts val="0"/>
              </a:spcBef>
              <a:spcAft>
                <a:spcPts val="0"/>
              </a:spcAft>
              <a:buSzPts val="6000"/>
              <a:buFont typeface="Cabin Sketch"/>
              <a:buNone/>
              <a:defRPr sz="6000" b="1">
                <a:latin typeface="Cabin Sketch"/>
                <a:ea typeface="Cabin Sketch"/>
                <a:cs typeface="Cabin Sketch"/>
                <a:sym typeface="Cabin Sketch"/>
              </a:defRPr>
            </a:lvl9pPr>
          </a:lstStyle>
          <a:p>
            <a:endParaRPr/>
          </a:p>
        </p:txBody>
      </p:sp>
      <p:pic>
        <p:nvPicPr>
          <p:cNvPr id="72" name="Google Shape;72;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73" name="Google Shape;73;p17"/>
          <p:cNvSpPr>
            <a:spLocks noGrp="1"/>
          </p:cNvSpPr>
          <p:nvPr>
            <p:ph type="pic" idx="2"/>
          </p:nvPr>
        </p:nvSpPr>
        <p:spPr>
          <a:xfrm>
            <a:off x="2819400" y="0"/>
            <a:ext cx="63246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4" name="Google Shape;74;p17"/>
          <p:cNvCxnSpPr/>
          <p:nvPr/>
        </p:nvCxnSpPr>
        <p:spPr>
          <a:xfrm rot="10800000">
            <a:off x="-106498" y="2190306"/>
            <a:ext cx="9250500" cy="0"/>
          </a:xfrm>
          <a:prstGeom prst="straightConnector1">
            <a:avLst/>
          </a:prstGeom>
          <a:noFill/>
          <a:ln w="76200" cap="flat" cmpd="sng">
            <a:solidFill>
              <a:schemeClr val="lt1"/>
            </a:solidFill>
            <a:prstDash val="solid"/>
            <a:round/>
            <a:headEnd type="none" w="sm" len="sm"/>
            <a:tailEnd type="none" w="sm" len="sm"/>
          </a:ln>
        </p:spPr>
      </p:cxnSp>
      <p:sp>
        <p:nvSpPr>
          <p:cNvPr id="75" name="Google Shape;75;p17"/>
          <p:cNvSpPr>
            <a:spLocks noGrp="1"/>
          </p:cNvSpPr>
          <p:nvPr>
            <p:ph type="pic" idx="3"/>
          </p:nvPr>
        </p:nvSpPr>
        <p:spPr>
          <a:xfrm>
            <a:off x="0" y="0"/>
            <a:ext cx="27432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two photos">
  <p:cSld name="Divider-two photos">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190307"/>
            <a:ext cx="9144000" cy="4667700"/>
          </a:xfrm>
          <a:prstGeom prst="rect">
            <a:avLst/>
          </a:prstGeom>
          <a:noFill/>
          <a:ln>
            <a:noFill/>
          </a:ln>
        </p:spPr>
      </p:pic>
      <p:sp>
        <p:nvSpPr>
          <p:cNvPr id="78" name="Google Shape;78;p18"/>
          <p:cNvSpPr txBox="1">
            <a:spLocks noGrp="1"/>
          </p:cNvSpPr>
          <p:nvPr>
            <p:ph type="ctrTitle"/>
          </p:nvPr>
        </p:nvSpPr>
        <p:spPr>
          <a:xfrm>
            <a:off x="304800" y="2190307"/>
            <a:ext cx="8001000" cy="2610300"/>
          </a:xfrm>
          <a:prstGeom prst="rect">
            <a:avLst/>
          </a:prstGeom>
          <a:noFill/>
          <a:ln>
            <a:noFill/>
          </a:ln>
        </p:spPr>
        <p:txBody>
          <a:bodyPr spcFirstLastPara="1" wrap="square" lIns="91425" tIns="91425" rIns="91425" bIns="91425" anchor="ctr" anchorCtr="0">
            <a:noAutofit/>
          </a:bodyPr>
          <a:lstStyle>
            <a:lvl1pPr marL="0" marR="0" lvl="0" indent="0" algn="l" rtl="0">
              <a:lnSpc>
                <a:spcPct val="70000"/>
              </a:lnSpc>
              <a:spcBef>
                <a:spcPts val="0"/>
              </a:spcBef>
              <a:spcAft>
                <a:spcPts val="0"/>
              </a:spcAft>
              <a:buClr>
                <a:schemeClr val="lt1"/>
              </a:buClr>
              <a:buSzPts val="6000"/>
              <a:buNone/>
              <a:defRPr sz="6000" i="0" u="none" strike="noStrike" cap="none">
                <a:solidFill>
                  <a:schemeClr val="lt1"/>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9" name="Google Shape;79;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1400" y="6019800"/>
            <a:ext cx="1582200" cy="650400"/>
          </a:xfrm>
          <a:prstGeom prst="rect">
            <a:avLst/>
          </a:prstGeom>
          <a:noFill/>
          <a:ln>
            <a:noFill/>
          </a:ln>
        </p:spPr>
      </p:pic>
      <p:sp>
        <p:nvSpPr>
          <p:cNvPr id="80" name="Google Shape;80;p18"/>
          <p:cNvSpPr>
            <a:spLocks noGrp="1"/>
          </p:cNvSpPr>
          <p:nvPr>
            <p:ph type="pic" idx="2"/>
          </p:nvPr>
        </p:nvSpPr>
        <p:spPr>
          <a:xfrm>
            <a:off x="2819400" y="0"/>
            <a:ext cx="63246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81" name="Google Shape;81;p18"/>
          <p:cNvCxnSpPr/>
          <p:nvPr/>
        </p:nvCxnSpPr>
        <p:spPr>
          <a:xfrm rot="10800000">
            <a:off x="-106498" y="2190306"/>
            <a:ext cx="9250500" cy="0"/>
          </a:xfrm>
          <a:prstGeom prst="straightConnector1">
            <a:avLst/>
          </a:prstGeom>
          <a:noFill/>
          <a:ln w="76200" cap="flat" cmpd="sng">
            <a:solidFill>
              <a:schemeClr val="lt1"/>
            </a:solidFill>
            <a:prstDash val="solid"/>
            <a:round/>
            <a:headEnd type="none" w="sm" len="sm"/>
            <a:tailEnd type="none" w="sm" len="sm"/>
          </a:ln>
        </p:spPr>
      </p:cxnSp>
      <p:sp>
        <p:nvSpPr>
          <p:cNvPr id="82" name="Google Shape;82;p18"/>
          <p:cNvSpPr>
            <a:spLocks noGrp="1"/>
          </p:cNvSpPr>
          <p:nvPr>
            <p:ph type="pic" idx="3"/>
          </p:nvPr>
        </p:nvSpPr>
        <p:spPr>
          <a:xfrm>
            <a:off x="0" y="0"/>
            <a:ext cx="2743200" cy="2148900"/>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85" name="Google Shape;85;p19"/>
          <p:cNvSpPr txBox="1">
            <a:spLocks noGrp="1"/>
          </p:cNvSpPr>
          <p:nvPr>
            <p:ph type="ctrTitle"/>
          </p:nvPr>
        </p:nvSpPr>
        <p:spPr>
          <a:xfrm>
            <a:off x="304800" y="1600200"/>
            <a:ext cx="8523900" cy="2743200"/>
          </a:xfrm>
          <a:prstGeom prst="rect">
            <a:avLst/>
          </a:prstGeom>
          <a:noFill/>
          <a:ln>
            <a:noFill/>
          </a:ln>
        </p:spPr>
        <p:txBody>
          <a:bodyPr spcFirstLastPara="1" wrap="square" lIns="91425" tIns="91425" rIns="91425" bIns="91425" anchor="ctr" anchorCtr="0">
            <a:noAutofit/>
          </a:bodyPr>
          <a:lstStyle>
            <a:lvl1pPr marL="0" marR="0" lvl="0" indent="0" rtl="0">
              <a:lnSpc>
                <a:spcPct val="70000"/>
              </a:lnSpc>
              <a:spcBef>
                <a:spcPts val="0"/>
              </a:spcBef>
              <a:spcAft>
                <a:spcPts val="0"/>
              </a:spcAft>
              <a:buClr>
                <a:schemeClr val="lt1"/>
              </a:buClr>
              <a:buSzPts val="3100"/>
              <a:buNone/>
              <a:defRPr sz="6000" i="0" u="none" strike="noStrike" cap="none">
                <a:solidFill>
                  <a:schemeClr val="lt1"/>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86" name="Google Shape;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3200" y="4232602"/>
            <a:ext cx="2488800" cy="1023000"/>
          </a:xfrm>
          <a:prstGeom prst="rect">
            <a:avLst/>
          </a:prstGeom>
          <a:noFill/>
          <a:ln>
            <a:noFill/>
          </a:ln>
        </p:spPr>
      </p:pic>
      <p:sp>
        <p:nvSpPr>
          <p:cNvPr id="87" name="Google Shape;87;p19"/>
          <p:cNvSpPr txBox="1"/>
          <p:nvPr/>
        </p:nvSpPr>
        <p:spPr>
          <a:xfrm>
            <a:off x="4191000" y="4766846"/>
            <a:ext cx="23622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a:solidFill>
                  <a:schemeClr val="lt1"/>
                </a:solidFill>
                <a:latin typeface="Arial"/>
                <a:ea typeface="Arial"/>
                <a:cs typeface="Arial"/>
                <a:sym typeface="Arial"/>
              </a:rPr>
              <a:t>www.gsanetwork.org</a:t>
            </a:r>
            <a:endParaRPr sz="16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19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600"/>
              </a:spcBef>
              <a:spcAft>
                <a:spcPts val="0"/>
              </a:spcAft>
              <a:buClr>
                <a:schemeClr val="lt2"/>
              </a:buClr>
              <a:buSzPts val="2800"/>
              <a:buFont typeface="Noto Sans Symbols"/>
              <a:buNone/>
              <a:defRPr sz="2800" b="0" i="0" u="none" strike="noStrike" cap="none">
                <a:solidFill>
                  <a:schemeClr val="lt2"/>
                </a:solidFill>
                <a:latin typeface="Arial"/>
                <a:ea typeface="Arial"/>
                <a:cs typeface="Arial"/>
                <a:sym typeface="Arial"/>
              </a:defRPr>
            </a:lvl1pPr>
            <a:lvl2pPr marL="914400" marR="0" lvl="1" indent="-381000" algn="l" rtl="0">
              <a:lnSpc>
                <a:spcPct val="110000"/>
              </a:lnSpc>
              <a:spcBef>
                <a:spcPts val="600"/>
              </a:spcBef>
              <a:spcAft>
                <a:spcPts val="0"/>
              </a:spcAft>
              <a:buClr>
                <a:schemeClr val="lt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10000"/>
              </a:lnSpc>
              <a:spcBef>
                <a:spcPts val="600"/>
              </a:spcBef>
              <a:spcAft>
                <a:spcPts val="0"/>
              </a:spcAft>
              <a:buClr>
                <a:schemeClr val="lt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4900"/>
              <a:buNone/>
              <a:defRPr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4"/>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600"/>
              </a:spcBef>
              <a:spcAft>
                <a:spcPts val="0"/>
              </a:spcAft>
              <a:buClr>
                <a:schemeClr val="lt2"/>
              </a:buClr>
              <a:buSzPts val="2800"/>
              <a:buNone/>
              <a:defRPr sz="2800" i="0" u="none" strike="noStrike" cap="none">
                <a:solidFill>
                  <a:schemeClr val="lt2"/>
                </a:solidFill>
              </a:defRPr>
            </a:lvl1pPr>
            <a:lvl2pPr marL="914400" marR="0" lvl="1" indent="-381000" algn="l" rtl="0">
              <a:lnSpc>
                <a:spcPct val="110000"/>
              </a:lnSpc>
              <a:spcBef>
                <a:spcPts val="600"/>
              </a:spcBef>
              <a:spcAft>
                <a:spcPts val="0"/>
              </a:spcAft>
              <a:buClr>
                <a:schemeClr val="lt2"/>
              </a:buClr>
              <a:buSzPts val="2400"/>
              <a:buChar char="▪"/>
              <a:defRPr sz="2400" i="0" u="none" strike="noStrike" cap="none">
                <a:solidFill>
                  <a:schemeClr val="dk1"/>
                </a:solidFill>
              </a:defRPr>
            </a:lvl2pPr>
            <a:lvl3pPr marL="1371600" marR="0" lvl="2" indent="-355600" algn="l" rtl="0">
              <a:lnSpc>
                <a:spcPct val="110000"/>
              </a:lnSpc>
              <a:spcBef>
                <a:spcPts val="600"/>
              </a:spcBef>
              <a:spcAft>
                <a:spcPts val="0"/>
              </a:spcAft>
              <a:buClr>
                <a:schemeClr val="lt2"/>
              </a:buClr>
              <a:buSzPts val="2000"/>
              <a:buChar char="—"/>
              <a:defRPr sz="2000" i="0" u="none" strike="noStrike" cap="none">
                <a:solidFill>
                  <a:schemeClr val="dk1"/>
                </a:solidFill>
              </a:defRPr>
            </a:lvl3pPr>
            <a:lvl4pPr marL="1828800" marR="0" lvl="3" indent="-342900" algn="l" rtl="0">
              <a:lnSpc>
                <a:spcPct val="110000"/>
              </a:lnSpc>
              <a:spcBef>
                <a:spcPts val="6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110000"/>
              </a:lnSpc>
              <a:spcBef>
                <a:spcPts val="60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6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 name="Google Shape;18;p4"/>
          <p:cNvSpPr>
            <a:spLocks noGrp="1"/>
          </p:cNvSpPr>
          <p:nvPr>
            <p:ph type="pic" idx="2"/>
          </p:nvPr>
        </p:nvSpPr>
        <p:spPr>
          <a:xfrm>
            <a:off x="533400" y="1600200"/>
            <a:ext cx="3733800" cy="4572000"/>
          </a:xfrm>
          <a:prstGeom prst="rect">
            <a:avLst/>
          </a:prstGeom>
          <a:noFill/>
          <a:ln>
            <a:noFill/>
          </a:ln>
        </p:spPr>
        <p:txBody>
          <a:bodyPr spcFirstLastPara="1" wrap="square" lIns="91425" tIns="91425" rIns="91425" bIns="91425" anchor="t" anchorCtr="0">
            <a:noAutofit/>
          </a:bodyPr>
          <a:lstStyle>
            <a:lvl1pPr marL="342900" marR="0" lvl="0" indent="-342900" algn="l" rtl="0">
              <a:lnSpc>
                <a:spcPct val="110000"/>
              </a:lnSpc>
              <a:spcBef>
                <a:spcPts val="0"/>
              </a:spcBef>
              <a:spcAft>
                <a:spcPts val="0"/>
              </a:spcAft>
              <a:buClr>
                <a:schemeClr val="lt2"/>
              </a:buClr>
              <a:buSzPts val="2800"/>
              <a:buFont typeface="Helvetica Neue"/>
              <a:buChar char="▪"/>
              <a:defRPr sz="2800" i="0" u="none" strike="noStrike" cap="none">
                <a:solidFill>
                  <a:schemeClr val="dk1"/>
                </a:solidFill>
                <a:latin typeface="Helvetica Neue"/>
                <a:ea typeface="Helvetica Neue"/>
                <a:cs typeface="Helvetica Neue"/>
                <a:sym typeface="Helvetica Neue"/>
              </a:defRPr>
            </a:lvl1pPr>
            <a:lvl2pPr marL="742950" marR="0" lvl="1" indent="-28575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rotWithShape="1">
          <a:blip r:embed="rId2" cstate="email">
            <a:alphaModFix/>
            <a:extLst>
              <a:ext uri="{28A0092B-C50C-407E-A947-70E740481C1C}">
                <a14:useLocalDpi xmlns:a14="http://schemas.microsoft.com/office/drawing/2010/main"/>
              </a:ext>
            </a:extLst>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685800" y="1524000"/>
            <a:ext cx="7772400" cy="297179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6000"/>
              <a:buNone/>
              <a:defRPr sz="60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rotWithShape="1">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4572000" y="1295400"/>
            <a:ext cx="4191000" cy="36575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4900"/>
              <a:buNone/>
              <a:defRPr i="0" u="none" strike="noStrike" cap="none">
                <a:solidFill>
                  <a:schemeClr val="lt1"/>
                </a:solidFill>
              </a:defRPr>
            </a:lvl1pPr>
            <a:lvl2pPr lvl="1" indent="0">
              <a:spcBef>
                <a:spcPts val="120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6"/>
          <p:cNvSpPr>
            <a:spLocks noGrp="1"/>
          </p:cNvSpPr>
          <p:nvPr>
            <p:ph type="pic" idx="2"/>
          </p:nvPr>
        </p:nvSpPr>
        <p:spPr>
          <a:xfrm>
            <a:off x="533400" y="762000"/>
            <a:ext cx="3733800" cy="4267200"/>
          </a:xfrm>
          <a:prstGeom prst="rect">
            <a:avLst/>
          </a:prstGeom>
          <a:noFill/>
          <a:ln>
            <a:noFill/>
          </a:ln>
        </p:spPr>
        <p:txBody>
          <a:bodyPr spcFirstLastPara="1" wrap="square" lIns="91425" tIns="91425" rIns="91425" bIns="91425" anchor="t" anchorCtr="0">
            <a:noAutofit/>
          </a:bodyPr>
          <a:lstStyle>
            <a:lvl1pPr marL="342900" marR="0" lvl="0" indent="-342900" algn="l" rtl="0">
              <a:lnSpc>
                <a:spcPct val="110000"/>
              </a:lnSpc>
              <a:spcBef>
                <a:spcPts val="0"/>
              </a:spcBef>
              <a:spcAft>
                <a:spcPts val="0"/>
              </a:spcAft>
              <a:buClr>
                <a:schemeClr val="lt2"/>
              </a:buClr>
              <a:buSzPts val="2800"/>
              <a:buFont typeface="Noto Sans Symbols"/>
              <a:buChar char="▪"/>
              <a:defRPr sz="2800" b="0" i="0" u="none" strike="noStrike" cap="none">
                <a:solidFill>
                  <a:schemeClr val="dk1"/>
                </a:solidFill>
                <a:latin typeface="Arial"/>
                <a:ea typeface="Arial"/>
                <a:cs typeface="Arial"/>
                <a:sym typeface="Arial"/>
              </a:defRPr>
            </a:lvl1pPr>
            <a:lvl2pPr marL="742950" marR="0" lvl="1" indent="-28575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4900"/>
              <a:buNone/>
              <a:defRPr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7"/>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Char char="▪"/>
              <a:defRPr sz="2800" i="0" u="none" strike="noStrike" cap="none">
                <a:solidFill>
                  <a:schemeClr val="dk1"/>
                </a:solidFill>
              </a:defRPr>
            </a:lvl1pPr>
            <a:lvl2pPr marL="914400" marR="0" lvl="1" indent="-381000" algn="l" rtl="0">
              <a:lnSpc>
                <a:spcPct val="110000"/>
              </a:lnSpc>
              <a:spcBef>
                <a:spcPts val="600"/>
              </a:spcBef>
              <a:spcAft>
                <a:spcPts val="0"/>
              </a:spcAft>
              <a:buClr>
                <a:schemeClr val="lt2"/>
              </a:buClr>
              <a:buSzPts val="2400"/>
              <a:buChar char="–"/>
              <a:defRPr sz="2400" i="0" u="none" strike="noStrike" cap="none">
                <a:solidFill>
                  <a:schemeClr val="dk1"/>
                </a:solidFill>
              </a:defRPr>
            </a:lvl2pPr>
            <a:lvl3pPr marL="1371600" marR="0" lvl="2" indent="-355600" algn="l" rtl="0">
              <a:lnSpc>
                <a:spcPct val="110000"/>
              </a:lnSpc>
              <a:spcBef>
                <a:spcPts val="600"/>
              </a:spcBef>
              <a:spcAft>
                <a:spcPts val="0"/>
              </a:spcAft>
              <a:buClr>
                <a:schemeClr val="dk1"/>
              </a:buClr>
              <a:buSzPts val="2000"/>
              <a:buChar char="•"/>
              <a:defRPr sz="2000" i="0" u="none" strike="noStrike" cap="none">
                <a:solidFill>
                  <a:schemeClr val="dk1"/>
                </a:solidFill>
              </a:defRPr>
            </a:lvl3pPr>
            <a:lvl4pPr marL="1828800" marR="0" lvl="3" indent="-342900" algn="l" rtl="0">
              <a:lnSpc>
                <a:spcPct val="110000"/>
              </a:lnSpc>
              <a:spcBef>
                <a:spcPts val="6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110000"/>
              </a:lnSpc>
              <a:spcBef>
                <a:spcPts val="600"/>
              </a:spcBef>
              <a:spcAft>
                <a:spcPts val="0"/>
              </a:spcAft>
              <a:buClr>
                <a:schemeClr val="dk1"/>
              </a:buClr>
              <a:buSzPts val="1800"/>
              <a:buChar char="»"/>
              <a:defRPr sz="1800" i="0" u="none" strike="noStrike" cap="none">
                <a:solidFill>
                  <a:schemeClr val="dk1"/>
                </a:solidFill>
              </a:defRPr>
            </a:lvl5pPr>
            <a:lvl6pPr marL="2743200" marR="0" lvl="5" indent="-355600" algn="l" rtl="0">
              <a:spcBef>
                <a:spcPts val="6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7" name="Google Shape;27;p7"/>
          <p:cNvSpPr>
            <a:spLocks noGrp="1"/>
          </p:cNvSpPr>
          <p:nvPr>
            <p:ph type="pic" idx="2"/>
          </p:nvPr>
        </p:nvSpPr>
        <p:spPr>
          <a:xfrm>
            <a:off x="533400" y="1600200"/>
            <a:ext cx="3733800" cy="4572000"/>
          </a:xfrm>
          <a:prstGeom prst="rect">
            <a:avLst/>
          </a:prstGeom>
          <a:noFill/>
          <a:ln>
            <a:noFill/>
          </a:ln>
        </p:spPr>
        <p:txBody>
          <a:bodyPr spcFirstLastPara="1" wrap="square" lIns="91425" tIns="91425" rIns="91425" bIns="91425" anchor="t" anchorCtr="0">
            <a:noAutofit/>
          </a:bodyPr>
          <a:lstStyle>
            <a:lvl1pPr marL="342900" marR="0" lvl="0" indent="-342900" algn="l" rtl="0">
              <a:lnSpc>
                <a:spcPct val="110000"/>
              </a:lnSpc>
              <a:spcBef>
                <a:spcPts val="0"/>
              </a:spcBef>
              <a:spcAft>
                <a:spcPts val="0"/>
              </a:spcAft>
              <a:buClr>
                <a:schemeClr val="lt2"/>
              </a:buClr>
              <a:buSzPts val="2800"/>
              <a:buFont typeface="Helvetica Neue"/>
              <a:buChar char="▪"/>
              <a:defRPr sz="2800" i="0" u="none" strike="noStrike" cap="none">
                <a:solidFill>
                  <a:schemeClr val="dk1"/>
                </a:solidFill>
                <a:latin typeface="Helvetica Neue"/>
                <a:ea typeface="Helvetica Neue"/>
                <a:cs typeface="Helvetica Neue"/>
                <a:sym typeface="Helvetica Neue"/>
              </a:defRPr>
            </a:lvl1pPr>
            <a:lvl2pPr marL="742950" marR="0" lvl="1" indent="-285750" algn="l" rtl="0">
              <a:lnSpc>
                <a:spcPct val="110000"/>
              </a:lnSpc>
              <a:spcBef>
                <a:spcPts val="600"/>
              </a:spcBef>
              <a:spcAft>
                <a:spcPts val="0"/>
              </a:spcAft>
              <a:buClr>
                <a:schemeClr val="lt2"/>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28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2286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4900"/>
              <a:buNone/>
              <a:defRPr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Google Shape;30;p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Char char="▪"/>
              <a:defRPr sz="2800" i="0" u="none" strike="noStrike" cap="none">
                <a:solidFill>
                  <a:schemeClr val="dk1"/>
                </a:solidFill>
              </a:defRPr>
            </a:lvl1pPr>
            <a:lvl2pPr marL="914400" marR="0" lvl="1" indent="-381000" algn="l" rtl="0">
              <a:lnSpc>
                <a:spcPct val="110000"/>
              </a:lnSpc>
              <a:spcBef>
                <a:spcPts val="600"/>
              </a:spcBef>
              <a:spcAft>
                <a:spcPts val="0"/>
              </a:spcAft>
              <a:buClr>
                <a:schemeClr val="lt2"/>
              </a:buClr>
              <a:buSzPts val="2400"/>
              <a:buChar char="–"/>
              <a:defRPr sz="2400" i="0" u="none" strike="noStrike" cap="none">
                <a:solidFill>
                  <a:schemeClr val="dk1"/>
                </a:solidFill>
              </a:defRPr>
            </a:lvl2pPr>
            <a:lvl3pPr marL="1371600" marR="0" lvl="2" indent="-355600" algn="l" rtl="0">
              <a:lnSpc>
                <a:spcPct val="110000"/>
              </a:lnSpc>
              <a:spcBef>
                <a:spcPts val="600"/>
              </a:spcBef>
              <a:spcAft>
                <a:spcPts val="0"/>
              </a:spcAft>
              <a:buClr>
                <a:schemeClr val="dk1"/>
              </a:buClr>
              <a:buSzPts val="2000"/>
              <a:buChar char="•"/>
              <a:defRPr sz="2000" i="0" u="none" strike="noStrike" cap="none">
                <a:solidFill>
                  <a:schemeClr val="dk1"/>
                </a:solidFill>
              </a:defRPr>
            </a:lvl3pPr>
            <a:lvl4pPr marL="1828800" marR="0" lvl="3" indent="-342900" algn="l" rtl="0">
              <a:lnSpc>
                <a:spcPct val="110000"/>
              </a:lnSpc>
              <a:spcBef>
                <a:spcPts val="6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110000"/>
              </a:lnSpc>
              <a:spcBef>
                <a:spcPts val="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 name="Google Shape;31;p8"/>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Char char="▪"/>
              <a:defRPr sz="2800" i="0" u="none" strike="noStrike" cap="none">
                <a:solidFill>
                  <a:schemeClr val="dk1"/>
                </a:solidFill>
              </a:defRPr>
            </a:lvl1pPr>
            <a:lvl2pPr marL="914400" marR="0" lvl="1" indent="-381000" algn="l" rtl="0">
              <a:lnSpc>
                <a:spcPct val="110000"/>
              </a:lnSpc>
              <a:spcBef>
                <a:spcPts val="600"/>
              </a:spcBef>
              <a:spcAft>
                <a:spcPts val="0"/>
              </a:spcAft>
              <a:buClr>
                <a:schemeClr val="lt2"/>
              </a:buClr>
              <a:buSzPts val="2400"/>
              <a:buChar char="–"/>
              <a:defRPr sz="2400" i="0" u="none" strike="noStrike" cap="none">
                <a:solidFill>
                  <a:schemeClr val="dk1"/>
                </a:solidFill>
              </a:defRPr>
            </a:lvl2pPr>
            <a:lvl3pPr marL="1371600" marR="0" lvl="2" indent="-355600" algn="l" rtl="0">
              <a:lnSpc>
                <a:spcPct val="110000"/>
              </a:lnSpc>
              <a:spcBef>
                <a:spcPts val="600"/>
              </a:spcBef>
              <a:spcAft>
                <a:spcPts val="0"/>
              </a:spcAft>
              <a:buClr>
                <a:schemeClr val="dk1"/>
              </a:buClr>
              <a:buSzPts val="2000"/>
              <a:buChar char="•"/>
              <a:defRPr sz="2000" i="0" u="none" strike="noStrike" cap="none">
                <a:solidFill>
                  <a:schemeClr val="dk1"/>
                </a:solidFill>
              </a:defRPr>
            </a:lvl3pPr>
            <a:lvl4pPr marL="1828800" marR="0" lvl="3" indent="-342900" algn="l" rtl="0">
              <a:lnSpc>
                <a:spcPct val="110000"/>
              </a:lnSpc>
              <a:spcBef>
                <a:spcPts val="6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110000"/>
              </a:lnSpc>
              <a:spcBef>
                <a:spcPts val="600"/>
              </a:spcBef>
              <a:spcAft>
                <a:spcPts val="0"/>
              </a:spcAft>
              <a:buClr>
                <a:schemeClr val="dk1"/>
              </a:buClr>
              <a:buSzPts val="1800"/>
              <a:buChar char="»"/>
              <a:defRPr sz="1800" i="0" u="none" strike="noStrike" cap="none">
                <a:solidFill>
                  <a:schemeClr val="dk1"/>
                </a:solidFill>
              </a:defRPr>
            </a:lvl5pPr>
            <a:lvl6pPr marL="2743200" marR="0" lvl="5" indent="-342900" algn="l" rtl="0">
              <a:spcBef>
                <a:spcPts val="6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80000"/>
              </a:lnSpc>
              <a:spcBef>
                <a:spcPts val="0"/>
              </a:spcBef>
              <a:spcAft>
                <a:spcPts val="0"/>
              </a:spcAft>
              <a:buClr>
                <a:schemeClr val="lt1"/>
              </a:buClr>
              <a:buSzPts val="4900"/>
              <a:buNone/>
              <a:defRPr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rotWithShape="1">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lnSpc>
                <a:spcPct val="80000"/>
              </a:lnSpc>
              <a:spcBef>
                <a:spcPts val="0"/>
              </a:spcBef>
              <a:spcAft>
                <a:spcPts val="0"/>
              </a:spcAft>
              <a:buClr>
                <a:schemeClr val="lt1"/>
              </a:buClr>
              <a:buSzPts val="1900"/>
              <a:buFont typeface="Cabin Sketch"/>
              <a:buNone/>
              <a:defRPr sz="4900" b="1" i="0" u="none" strike="noStrike" cap="none">
                <a:solidFill>
                  <a:schemeClr val="lt1"/>
                </a:solidFill>
                <a:latin typeface="Cabin Sketch"/>
                <a:ea typeface="Cabin Sketch"/>
                <a:cs typeface="Cabin Sketch"/>
                <a:sym typeface="Cabin Sketch"/>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0000"/>
              </a:lnSpc>
              <a:spcBef>
                <a:spcPts val="0"/>
              </a:spcBef>
              <a:spcAft>
                <a:spcPts val="0"/>
              </a:spcAft>
              <a:buClr>
                <a:schemeClr val="lt2"/>
              </a:buClr>
              <a:buSzPts val="2800"/>
              <a:buFont typeface="Helvetica Neue"/>
              <a:buChar char="▪"/>
              <a:defRPr sz="2800" i="0" u="none" strike="noStrike" cap="none">
                <a:solidFill>
                  <a:schemeClr val="dk1"/>
                </a:solidFill>
                <a:latin typeface="Helvetica Neue"/>
                <a:ea typeface="Helvetica Neue"/>
                <a:cs typeface="Helvetica Neue"/>
                <a:sym typeface="Helvetica Neue"/>
              </a:defRPr>
            </a:lvl1pPr>
            <a:lvl2pPr marL="914400" marR="0" lvl="1" indent="-381000" algn="l" rtl="0">
              <a:lnSpc>
                <a:spcPct val="110000"/>
              </a:lnSpc>
              <a:spcBef>
                <a:spcPts val="600"/>
              </a:spcBef>
              <a:spcAft>
                <a:spcPts val="0"/>
              </a:spcAft>
              <a:buClr>
                <a:schemeClr val="lt2"/>
              </a:buClr>
              <a:buSzPts val="2400"/>
              <a:buFont typeface="Helvetica Neue"/>
              <a:buChar char="–"/>
              <a:defRPr sz="2400" i="0" u="none" strike="noStrike" cap="none">
                <a:solidFill>
                  <a:schemeClr val="dk1"/>
                </a:solidFill>
                <a:latin typeface="Helvetica Neue"/>
                <a:ea typeface="Helvetica Neue"/>
                <a:cs typeface="Helvetica Neue"/>
                <a:sym typeface="Helvetica Neue"/>
              </a:defRPr>
            </a:lvl2pPr>
            <a:lvl3pPr marL="1371600" marR="0" lvl="2" indent="-355600" algn="l" rtl="0">
              <a:lnSpc>
                <a:spcPct val="110000"/>
              </a:lnSpc>
              <a:spcBef>
                <a:spcPts val="600"/>
              </a:spcBef>
              <a:spcAft>
                <a:spcPts val="0"/>
              </a:spcAft>
              <a:buClr>
                <a:schemeClr val="dk1"/>
              </a:buClr>
              <a:buSzPts val="2000"/>
              <a:buFont typeface="Helvetica Neue"/>
              <a:buChar char="•"/>
              <a:defRPr sz="2000" i="0" u="none" strike="noStrike" cap="none">
                <a:solidFill>
                  <a:schemeClr val="dk1"/>
                </a:solidFill>
                <a:latin typeface="Helvetica Neue"/>
                <a:ea typeface="Helvetica Neue"/>
                <a:cs typeface="Helvetica Neue"/>
                <a:sym typeface="Helvetica Neue"/>
              </a:defRPr>
            </a:lvl3pPr>
            <a:lvl4pPr marL="1828800" marR="0" lvl="3" indent="-342900" algn="l" rtl="0">
              <a:lnSpc>
                <a:spcPct val="110000"/>
              </a:lnSpc>
              <a:spcBef>
                <a:spcPts val="600"/>
              </a:spcBef>
              <a:spcAft>
                <a:spcPts val="0"/>
              </a:spcAft>
              <a:buClr>
                <a:schemeClr val="dk1"/>
              </a:buClr>
              <a:buSzPts val="1800"/>
              <a:buFont typeface="Helvetica Neue"/>
              <a:buChar char="–"/>
              <a:defRPr sz="1800" i="0" u="none" strike="noStrike" cap="none">
                <a:solidFill>
                  <a:schemeClr val="dk1"/>
                </a:solidFill>
                <a:latin typeface="Helvetica Neue"/>
                <a:ea typeface="Helvetica Neue"/>
                <a:cs typeface="Helvetica Neue"/>
                <a:sym typeface="Helvetica Neue"/>
              </a:defRPr>
            </a:lvl4pPr>
            <a:lvl5pPr marL="2286000" marR="0" lvl="4" indent="-342900" algn="l" rtl="0">
              <a:lnSpc>
                <a:spcPct val="110000"/>
              </a:lnSpc>
              <a:spcBef>
                <a:spcPts val="600"/>
              </a:spcBef>
              <a:spcAft>
                <a:spcPts val="0"/>
              </a:spcAft>
              <a:buClr>
                <a:schemeClr val="dk1"/>
              </a:buClr>
              <a:buSzPts val="1800"/>
              <a:buFont typeface="Helvetica Neue"/>
              <a:buChar char="»"/>
              <a:defRPr sz="1800" i="0" u="none" strike="noStrike" cap="none">
                <a:solidFill>
                  <a:schemeClr val="dk1"/>
                </a:solidFill>
                <a:latin typeface="Helvetica Neue"/>
                <a:ea typeface="Helvetica Neue"/>
                <a:cs typeface="Helvetica Neue"/>
                <a:sym typeface="Helvetica Neue"/>
              </a:defRPr>
            </a:lvl5pPr>
            <a:lvl6pPr marL="2743200" marR="0" lvl="5" indent="-355600" algn="l" rtl="0">
              <a:spcBef>
                <a:spcPts val="600"/>
              </a:spcBef>
              <a:spcAft>
                <a:spcPts val="0"/>
              </a:spcAft>
              <a:buClr>
                <a:schemeClr val="dk1"/>
              </a:buClr>
              <a:buSzPts val="2000"/>
              <a:buFont typeface="Helvetica Neue"/>
              <a:buChar char="•"/>
              <a:defRPr sz="2000" i="0" u="none" strike="noStrike" cap="none">
                <a:solidFill>
                  <a:schemeClr val="dk1"/>
                </a:solidFill>
                <a:latin typeface="Helvetica Neue"/>
                <a:ea typeface="Helvetica Neue"/>
                <a:cs typeface="Helvetica Neue"/>
                <a:sym typeface="Helvetica Neue"/>
              </a:defRPr>
            </a:lvl6pPr>
            <a:lvl7pPr marL="3200400" marR="0" lvl="6" indent="-355600" algn="l" rtl="0">
              <a:spcBef>
                <a:spcPts val="400"/>
              </a:spcBef>
              <a:spcAft>
                <a:spcPts val="0"/>
              </a:spcAft>
              <a:buClr>
                <a:schemeClr val="dk1"/>
              </a:buClr>
              <a:buSzPts val="2000"/>
              <a:buFont typeface="Helvetica Neue"/>
              <a:buChar char="•"/>
              <a:defRPr sz="2000" i="0" u="none" strike="noStrike" cap="none">
                <a:solidFill>
                  <a:schemeClr val="dk1"/>
                </a:solidFill>
                <a:latin typeface="Helvetica Neue"/>
                <a:ea typeface="Helvetica Neue"/>
                <a:cs typeface="Helvetica Neue"/>
                <a:sym typeface="Helvetica Neue"/>
              </a:defRPr>
            </a:lvl7pPr>
            <a:lvl8pPr marL="3657600" marR="0" lvl="7" indent="-355600" algn="l" rtl="0">
              <a:spcBef>
                <a:spcPts val="400"/>
              </a:spcBef>
              <a:spcAft>
                <a:spcPts val="0"/>
              </a:spcAft>
              <a:buClr>
                <a:schemeClr val="dk1"/>
              </a:buClr>
              <a:buSzPts val="2000"/>
              <a:buFont typeface="Helvetica Neue"/>
              <a:buChar char="•"/>
              <a:defRPr sz="2000" i="0" u="none" strike="noStrike" cap="none">
                <a:solidFill>
                  <a:schemeClr val="dk1"/>
                </a:solidFill>
                <a:latin typeface="Helvetica Neue"/>
                <a:ea typeface="Helvetica Neue"/>
                <a:cs typeface="Helvetica Neue"/>
                <a:sym typeface="Helvetica Neue"/>
              </a:defRPr>
            </a:lvl8pPr>
            <a:lvl9pPr marL="4114800" marR="0" lvl="8" indent="-355600" algn="l" rtl="0">
              <a:spcBef>
                <a:spcPts val="400"/>
              </a:spcBef>
              <a:spcAft>
                <a:spcPts val="0"/>
              </a:spcAft>
              <a:buClr>
                <a:schemeClr val="dk1"/>
              </a:buClr>
              <a:buSzPts val="2000"/>
              <a:buFont typeface="Helvetica Neue"/>
              <a:buChar char="•"/>
              <a:defRPr sz="2000" i="0" u="none" strike="noStrike" cap="none">
                <a:solidFill>
                  <a:schemeClr val="dk1"/>
                </a:solidFill>
                <a:latin typeface="Helvetica Neue"/>
                <a:ea typeface="Helvetica Neue"/>
                <a:cs typeface="Helvetica Neue"/>
                <a:sym typeface="Helvetica Neue"/>
              </a:defRPr>
            </a:lvl9pPr>
          </a:lstStyle>
          <a:p>
            <a:endParaRPr/>
          </a:p>
        </p:txBody>
      </p:sp>
      <p:pic>
        <p:nvPicPr>
          <p:cNvPr id="8" name="Google Shape;8;p1"/>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7391400" y="6019800"/>
            <a:ext cx="1582158" cy="6503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nomad.com/1764-why-we-can-t-stop-talking-about-eat-pray-love" TargetMode="External"/><Relationship Id="rId3" Type="http://schemas.openxmlformats.org/officeDocument/2006/relationships/image" Target="../media/image17.jpeg"/><Relationship Id="rId7" Type="http://schemas.openxmlformats.org/officeDocument/2006/relationships/hyperlink" Target="https://api.time.com/wp-content/uploads/2014/10/1101870831_400.jpg?w=668&amp;quality=85"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hyperlink" Target="https://pulsemedia.org/2009/12/03/going-deeper-not-muslim-islamophobia-and-its-discontents/" TargetMode="External"/><Relationship Id="rId4" Type="http://schemas.openxmlformats.org/officeDocument/2006/relationships/image" Target="../media/image18.jpg"/><Relationship Id="rId9" Type="http://schemas.openxmlformats.org/officeDocument/2006/relationships/hyperlink" Target="https://www.theguardian.com/world/2016/jun/27/disney-depiction-of-obese-polynesian-god-in-film-moana-sparks-ange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https://tribune.com.pk/story/2057154/4-tan-france-represents-pakistan-emmys/" TargetMode="External"/><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hyperlink" Target="https://techcrunch.com/2019/06/19/netflix-signs-janet-moc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hyperlink" Target="https://en.wikipedia.org/wiki/Esera_Tuaolo" TargetMode="External"/><Relationship Id="rId5" Type="http://schemas.openxmlformats.org/officeDocument/2006/relationships/image" Target="../media/image23.jpeg"/><Relationship Id="rId10" Type="http://schemas.openxmlformats.org/officeDocument/2006/relationships/hyperlink" Target="https://www.dazeddigital.com/projects/article/44060/1/chella-man-activist-actor-biography-dazed-100-2019-profile" TargetMode="External"/><Relationship Id="rId4" Type="http://schemas.openxmlformats.org/officeDocument/2006/relationships/image" Target="../media/image22.jpeg"/><Relationship Id="rId9" Type="http://schemas.openxmlformats.org/officeDocument/2006/relationships/hyperlink" Target="https://www.theatlantic.com/entertainment/archive/2016/05/kim-chi-rupauls-drag-race-femme-fat-asian-c-winter-han-interview-middlebury/483527/" TargetMode="External"/><Relationship Id="rId14" Type="http://schemas.openxmlformats.org/officeDocument/2006/relationships/hyperlink" Target="https://www.rollingstone.com/music/music-features/hayley-kiyoko-interview-new-song-project-tour-896859/"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https://joseantoniovargas.com/about/" TargetMode="External"/><Relationship Id="rId18" Type="http://schemas.openxmlformats.org/officeDocument/2006/relationships/hyperlink" Target="http://brownstargirl.org/about/" TargetMode="External"/><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hyperlink" Target="https://www.kcrw.com/culture/shows/bookworm/ocean-vuong-on-earth-were-briefly-gorgeous" TargetMode="External"/><Relationship Id="rId17" Type="http://schemas.openxmlformats.org/officeDocument/2006/relationships/hyperlink" Target="https://mirrormemoirs.com/about-the-founder/" TargetMode="External"/><Relationship Id="rId2" Type="http://schemas.openxmlformats.org/officeDocument/2006/relationships/notesSlide" Target="../notesSlides/notesSlide15.xml"/><Relationship Id="rId16" Type="http://schemas.openxmlformats.org/officeDocument/2006/relationships/hyperlink" Target="http://www.apawla.org/mia" TargetMode="External"/><Relationship Id="rId1" Type="http://schemas.openxmlformats.org/officeDocument/2006/relationships/slideLayout" Target="../slideLayouts/slideLayout9.xml"/><Relationship Id="rId6" Type="http://schemas.openxmlformats.org/officeDocument/2006/relationships/image" Target="../media/image30.jpeg"/><Relationship Id="rId11" Type="http://schemas.openxmlformats.org/officeDocument/2006/relationships/hyperlink" Target="https://www.speakoutnow.org/speaker/zia-helen" TargetMode="External"/><Relationship Id="rId5" Type="http://schemas.openxmlformats.org/officeDocument/2006/relationships/image" Target="../media/image29.jpeg"/><Relationship Id="rId15" Type="http://schemas.openxmlformats.org/officeDocument/2006/relationships/hyperlink" Target="https://en.wikipedia.org/wiki/Mark_Takano" TargetMode="External"/><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hyperlink" Target="https://www.facebook.com/pg/kulandaybarrett/photos/?ref=page_interna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dreamstime.com/asia-continent-main-regions-political-map-subregions-single-countries-colored-asian-central-east-north-south-southeast-image17783752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advancingjustice-la.org/sites/default/files/A_Community_Of_Contrasts_NHPI_CA_2014.pdf" TargetMode="External"/><Relationship Id="rId4" Type="http://schemas.openxmlformats.org/officeDocument/2006/relationships/hyperlink" Target="https://en.wikipedia.org/wiki/Pacific_Island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225E1cQvul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youtube.com/watch?v=225E1cQvulw&amp;list=PL6PNhQtSleUedDyH9AHbppGAuAsqnsV5E&amp;index=3" TargetMode="Externa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spot.ph/newsfeatures/the-latest-news-features/70608/10-lgbt-history-philippine-a00171-20170630-lfrm" TargetMode="External"/><Relationship Id="rId3" Type="http://schemas.openxmlformats.org/officeDocument/2006/relationships/image" Target="../media/image38.jpeg"/><Relationship Id="rId7" Type="http://schemas.openxmlformats.org/officeDocument/2006/relationships/hyperlink" Target="https://en.wikipedia.org/wiki/LGBT_history_in_Thailand"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hyperlink" Target="https://www.mygwork.com/en/my-g-news/a-brief-history-of-queer-china" TargetMode="External"/><Relationship Id="rId4" Type="http://schemas.openxmlformats.org/officeDocument/2006/relationships/image" Target="../media/image39.jpg"/><Relationship Id="rId9" Type="http://schemas.openxmlformats.org/officeDocument/2006/relationships/hyperlink" Target="https://india.blogs.nytimes.com/2012/02/24/homosexuality-in-india-a-literary-histor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hyperlink" Target="https://www.youtube.com/watch?v=yIXjCspfHHY" TargetMode="External"/><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hyperlink" Target="https://usa.newonnetflix.info/info/80038909"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hyperlink" Target="https://en.wikipedia.org/wiki/Hijra_(South_Asia)" TargetMode="External"/><Relationship Id="rId5" Type="http://schemas.openxmlformats.org/officeDocument/2006/relationships/image" Target="../media/image44.jpeg"/><Relationship Id="rId10" Type="http://schemas.openxmlformats.org/officeDocument/2006/relationships/hyperlink" Target="https://www.rnz.co.nz/international/pacific-news/365753/jobs-more-important-than-marriage-to-samoa-s-fa-afafine" TargetMode="External"/><Relationship Id="rId4" Type="http://schemas.openxmlformats.org/officeDocument/2006/relationships/image" Target="../media/image43.jpeg"/><Relationship Id="rId9" Type="http://schemas.openxmlformats.org/officeDocument/2006/relationships/hyperlink" Target="https://en.wikipedia.org/wiki/Gender_in_Bugis_society," TargetMode="External"/><Relationship Id="rId14" Type="http://schemas.openxmlformats.org/officeDocument/2006/relationships/hyperlink" Target="https://www.rappler.com/life-and-style/20583-in-the-presence-of-a-babayla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qapia.org/wpp/strikedownthemuslimba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8" Type="http://schemas.openxmlformats.org/officeDocument/2006/relationships/hyperlink" Target="https://dailynorthwestern.com/2020/04/22/campus/graffiti-handshakes-and-the-perpetual-foreigner-asian-americans-at-northwestern-report-alienation-amid-covid-19/" TargetMode="External"/><Relationship Id="rId3" Type="http://schemas.openxmlformats.org/officeDocument/2006/relationships/image" Target="../media/image49.jpeg"/><Relationship Id="rId7" Type="http://schemas.openxmlformats.org/officeDocument/2006/relationships/hyperlink" Target="https://www.cnn.com/2017/06/20/opinions/where-are-you-really-from-vega-opinion/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mwrdug6g4zb5gfpk.zippykid.netdna-cdn.com/wp-content/uploads/2011/09/the-yellow-peril-immigration.png" TargetMode="Externa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18millionrising.org/2020/04/unmasking_yp.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18millionrising.org/2020/04/unmasking_yp.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insider.com/native-hawaiians-activists-blocking-mauna-kea-photos-2019-8" TargetMode="External"/><Relationship Id="rId3" Type="http://schemas.openxmlformats.org/officeDocument/2006/relationships/image" Target="../media/image54.jpeg"/><Relationship Id="rId7" Type="http://schemas.openxmlformats.org/officeDocument/2006/relationships/hyperlink" Target="http://the.honoluluadvertiser.com/article/2009/Aug/16/ln/hawaii908160330.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rchives.gov/education/lessons/hawaii-petition"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8" Type="http://schemas.openxmlformats.org/officeDocument/2006/relationships/hyperlink" Target="https://peoplesworld.org/article/stonewall-50th-anniversary-rainbow-capitalism-or-lgbtq-liberation/" TargetMode="External"/><Relationship Id="rId3" Type="http://schemas.openxmlformats.org/officeDocument/2006/relationships/image" Target="../media/image57.jpeg"/><Relationship Id="rId7" Type="http://schemas.openxmlformats.org/officeDocument/2006/relationships/hyperlink" Target="https://densho.org/asian-american-opposition-vietnam-wa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hyperlink" Target="http://www.aasc.ucla.edu/aascpress/mm/gallery.aspx" TargetMode="External"/><Relationship Id="rId4" Type="http://schemas.openxmlformats.org/officeDocument/2006/relationships/image" Target="../media/image58.jpeg"/><Relationship Id="rId9" Type="http://schemas.openxmlformats.org/officeDocument/2006/relationships/hyperlink" Target="http://www.ladowntownnews.com/arts_and_entertainment/at-chinese-american-museum-birth-of-a-movement/article_7facfa96-f564-11e6-bead-6bb01484022d.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dreamstime.com/asia-continent-main-regions-political-map-subregions-single-countries-colored-asian-central-east-north-south-southeast-image17783752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ph.is/g/Ev3mnq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hyperlink" Target="http://www.asianpacificpolicyandplanningcouncil.org/stop-aapi-hat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hyperlink" Target="https://www.advancingjustice-aajc.org/covid19"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dragonfruitproject.org/" TargetMode="External"/><Relationship Id="rId13" Type="http://schemas.openxmlformats.org/officeDocument/2006/relationships/hyperlink" Target="https://www.nqapia.org/wpp/api-parents-who-love-their-lgbt-kids-multilingual-psa-campaign/" TargetMode="External"/><Relationship Id="rId18" Type="http://schemas.openxmlformats.org/officeDocument/2006/relationships/hyperlink" Target="http://muslimalliance.org" TargetMode="External"/><Relationship Id="rId3" Type="http://schemas.openxmlformats.org/officeDocument/2006/relationships/hyperlink" Target="http://www.nqapia.org/" TargetMode="External"/><Relationship Id="rId7" Type="http://schemas.openxmlformats.org/officeDocument/2006/relationships/hyperlink" Target="https://www.kqtcon.org/" TargetMode="External"/><Relationship Id="rId12" Type="http://schemas.openxmlformats.org/officeDocument/2006/relationships/hyperlink" Target="http://smithsonianapa.org/day-queer-life/" TargetMode="External"/><Relationship Id="rId17" Type="http://schemas.openxmlformats.org/officeDocument/2006/relationships/hyperlink" Target="https://www.facebook.com/karplgbtq/" TargetMode="External"/><Relationship Id="rId2" Type="http://schemas.openxmlformats.org/officeDocument/2006/relationships/notesSlide" Target="../notesSlides/notesSlide31.xml"/><Relationship Id="rId16" Type="http://schemas.openxmlformats.org/officeDocument/2006/relationships/hyperlink" Target="https://www.facebook.com/DesiRainbowParents/" TargetMode="External"/><Relationship Id="rId1" Type="http://schemas.openxmlformats.org/officeDocument/2006/relationships/slideLayout" Target="../slideLayouts/slideLayout7.xml"/><Relationship Id="rId6" Type="http://schemas.openxmlformats.org/officeDocument/2006/relationships/hyperlink" Target="https://www.desiqdiaspora.org/" TargetMode="External"/><Relationship Id="rId11" Type="http://schemas.openxmlformats.org/officeDocument/2006/relationships/hyperlink" Target="http://www.netrj.org/resources_digital_story_project.html" TargetMode="External"/><Relationship Id="rId5" Type="http://schemas.openxmlformats.org/officeDocument/2006/relationships/hyperlink" Target="https://utopiaseattle.org/" TargetMode="External"/><Relationship Id="rId15" Type="http://schemas.openxmlformats.org/officeDocument/2006/relationships/hyperlink" Target="https://www.sangabrielvalleyapipflag.com/" TargetMode="External"/><Relationship Id="rId10" Type="http://schemas.openxmlformats.org/officeDocument/2006/relationships/hyperlink" Target="https://www.visibilityproject.org/" TargetMode="External"/><Relationship Id="rId4" Type="http://schemas.openxmlformats.org/officeDocument/2006/relationships/hyperlink" Target="https://www.nqapia.org/wpp/member-organizations/" TargetMode="External"/><Relationship Id="rId9" Type="http://schemas.openxmlformats.org/officeDocument/2006/relationships/hyperlink" Target="http://qaspace.apiequalityla.org/" TargetMode="External"/><Relationship Id="rId14" Type="http://schemas.openxmlformats.org/officeDocument/2006/relationships/hyperlink" Target="http://www.deqh.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sanetwork.org/tag/youth-voice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hyperlink" Target="https://gsanetwork.org/resources/virtual-gsa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gph.is/g/aj125d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ovetoendviolence.org/resources/6040-stance-forward-stance-trans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gph.is/2dPoVD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iphy.com/detectivepikachumov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203150"/>
            <a:ext cx="9143999" cy="2927575"/>
          </a:xfrm>
          <a:prstGeom prst="rect">
            <a:avLst/>
          </a:prstGeom>
          <a:noFill/>
          <a:ln>
            <a:noFill/>
          </a:ln>
        </p:spPr>
      </p:pic>
      <p:sp>
        <p:nvSpPr>
          <p:cNvPr id="93" name="Google Shape;93;p20"/>
          <p:cNvSpPr txBox="1">
            <a:spLocks noGrp="1"/>
          </p:cNvSpPr>
          <p:nvPr>
            <p:ph type="subTitle" idx="1"/>
          </p:nvPr>
        </p:nvSpPr>
        <p:spPr>
          <a:xfrm>
            <a:off x="209400" y="1693350"/>
            <a:ext cx="8725200" cy="57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600"/>
              </a:spcAft>
              <a:buClr>
                <a:srgbClr val="E4F3D7"/>
              </a:buClr>
              <a:buFont typeface="Arial"/>
              <a:buNone/>
            </a:pPr>
            <a:r>
              <a:rPr lang="en" sz="2400" b="1" dirty="0">
                <a:solidFill>
                  <a:schemeClr val="lt1"/>
                </a:solidFill>
                <a:latin typeface="Candal"/>
                <a:ea typeface="Candal"/>
                <a:cs typeface="Candal"/>
                <a:sym typeface="Candal"/>
              </a:rPr>
              <a:t>APA Heritage Month</a:t>
            </a:r>
            <a:endParaRPr sz="2400" b="1" i="0" u="none" strike="noStrike" cap="none" dirty="0">
              <a:solidFill>
                <a:schemeClr val="lt1"/>
              </a:solidFill>
              <a:latin typeface="Candal"/>
              <a:ea typeface="Candal"/>
              <a:cs typeface="Candal"/>
              <a:sym typeface="Candal"/>
            </a:endParaRPr>
          </a:p>
        </p:txBody>
      </p:sp>
      <p:sp>
        <p:nvSpPr>
          <p:cNvPr id="94" name="Google Shape;94;p20"/>
          <p:cNvSpPr txBox="1">
            <a:spLocks noGrp="1"/>
          </p:cNvSpPr>
          <p:nvPr>
            <p:ph type="ctrTitle"/>
          </p:nvPr>
        </p:nvSpPr>
        <p:spPr>
          <a:xfrm>
            <a:off x="169650" y="544975"/>
            <a:ext cx="8764950" cy="1403275"/>
          </a:xfrm>
          <a:prstGeom prst="rect">
            <a:avLst/>
          </a:prstGeom>
          <a:noFill/>
          <a:ln>
            <a:noFill/>
          </a:ln>
        </p:spPr>
        <p:txBody>
          <a:bodyPr spcFirstLastPara="1" wrap="square" lIns="91425" tIns="45700" rIns="91425" bIns="45700" anchor="t" anchorCtr="0">
            <a:noAutofit/>
          </a:bodyPr>
          <a:lstStyle/>
          <a:p>
            <a:pPr lvl="0">
              <a:spcBef>
                <a:spcPts val="600"/>
              </a:spcBef>
            </a:pPr>
            <a:r>
              <a:rPr lang="en" sz="4800" dirty="0">
                <a:latin typeface="Archivo Black"/>
                <a:ea typeface="Archivo Black"/>
                <a:cs typeface="Archivo Black"/>
                <a:sym typeface="Archivo Black"/>
              </a:rPr>
              <a:t>Uplifting Asian Pacific Islander Movements</a:t>
            </a:r>
            <a:endParaRPr sz="4800" dirty="0">
              <a:latin typeface="Archivo Black"/>
              <a:ea typeface="Archivo Black"/>
              <a:cs typeface="Archivo Black"/>
              <a:sym typeface="Archivo Black"/>
            </a:endParaRPr>
          </a:p>
        </p:txBody>
      </p:sp>
      <p:grpSp>
        <p:nvGrpSpPr>
          <p:cNvPr id="95" name="Google Shape;95;p20"/>
          <p:cNvGrpSpPr/>
          <p:nvPr/>
        </p:nvGrpSpPr>
        <p:grpSpPr>
          <a:xfrm>
            <a:off x="0" y="3962400"/>
            <a:ext cx="9144000" cy="1616274"/>
            <a:chOff x="0" y="3962400"/>
            <a:chExt cx="9144000" cy="1616274"/>
          </a:xfrm>
        </p:grpSpPr>
        <p:pic>
          <p:nvPicPr>
            <p:cNvPr id="96" name="Google Shape;96;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962400"/>
              <a:ext cx="9144000" cy="1616274"/>
            </a:xfrm>
            <a:prstGeom prst="rect">
              <a:avLst/>
            </a:prstGeom>
            <a:noFill/>
            <a:ln>
              <a:noFill/>
            </a:ln>
          </p:spPr>
        </p:pic>
        <p:pic>
          <p:nvPicPr>
            <p:cNvPr id="97" name="Google Shape;97;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53200" y="4232602"/>
              <a:ext cx="2488870" cy="1023069"/>
            </a:xfrm>
            <a:prstGeom prst="rect">
              <a:avLst/>
            </a:prstGeom>
            <a:noFill/>
            <a:ln>
              <a:noFill/>
            </a:ln>
          </p:spPr>
        </p:pic>
      </p:grpSp>
      <p:cxnSp>
        <p:nvCxnSpPr>
          <p:cNvPr id="98" name="Google Shape;98;p20"/>
          <p:cNvCxnSpPr/>
          <p:nvPr/>
        </p:nvCxnSpPr>
        <p:spPr>
          <a:xfrm>
            <a:off x="457200" y="5292924"/>
            <a:ext cx="0" cy="574476"/>
          </a:xfrm>
          <a:prstGeom prst="straightConnector1">
            <a:avLst/>
          </a:prstGeom>
          <a:noFill/>
          <a:ln w="44450" cap="flat" cmpd="sng">
            <a:solidFill>
              <a:srgbClr val="76BF3C"/>
            </a:solidFill>
            <a:prstDash val="solid"/>
            <a:round/>
            <a:headEnd type="none" w="sm" len="sm"/>
            <a:tailEnd type="none" w="sm" len="sm"/>
          </a:ln>
        </p:spPr>
      </p:cxnSp>
      <p:sp>
        <p:nvSpPr>
          <p:cNvPr id="99" name="Google Shape;99;p20"/>
          <p:cNvSpPr txBox="1"/>
          <p:nvPr/>
        </p:nvSpPr>
        <p:spPr>
          <a:xfrm>
            <a:off x="533400" y="5282625"/>
            <a:ext cx="53340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b="1">
                <a:solidFill>
                  <a:srgbClr val="595959"/>
                </a:solidFill>
              </a:rPr>
              <a:t>Created by the Youth Organizing Team</a:t>
            </a:r>
            <a:endParaRPr sz="1600" b="1">
              <a:solidFill>
                <a:srgbClr val="595959"/>
              </a:solidFill>
            </a:endParaRPr>
          </a:p>
          <a:p>
            <a:pPr marL="0" marR="0" lvl="0" indent="0" algn="l" rtl="0">
              <a:spcBef>
                <a:spcPts val="0"/>
              </a:spcBef>
              <a:spcAft>
                <a:spcPts val="0"/>
              </a:spcAft>
              <a:buNone/>
            </a:pPr>
            <a:endParaRPr sz="1600" b="1">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299700" y="535800"/>
            <a:ext cx="8844300" cy="143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6400" b="1">
                <a:latin typeface="Archivo Black"/>
                <a:ea typeface="Archivo Black"/>
                <a:cs typeface="Archivo Black"/>
                <a:sym typeface="Archivo Black"/>
              </a:rPr>
              <a:t>Answers!</a:t>
            </a:r>
            <a:endParaRPr sz="6400">
              <a:latin typeface="Archivo Black"/>
              <a:ea typeface="Archivo Black"/>
              <a:cs typeface="Archivo Black"/>
              <a:sym typeface="Archivo Black"/>
            </a:endParaRPr>
          </a:p>
          <a:p>
            <a:pPr marL="0" lvl="0" indent="0" algn="ctr" rtl="0">
              <a:spcBef>
                <a:spcPts val="0"/>
              </a:spcBef>
              <a:spcAft>
                <a:spcPts val="0"/>
              </a:spcAft>
              <a:buClr>
                <a:schemeClr val="dk1"/>
              </a:buClr>
              <a:buSzPts val="1100"/>
              <a:buFont typeface="Arial"/>
              <a:buNone/>
            </a:pPr>
            <a:endParaRPr sz="6400" b="1">
              <a:latin typeface="Archivo Black"/>
              <a:ea typeface="Archivo Black"/>
              <a:cs typeface="Archivo Black"/>
              <a:sym typeface="Archivo Black"/>
            </a:endParaRPr>
          </a:p>
        </p:txBody>
      </p:sp>
      <p:sp>
        <p:nvSpPr>
          <p:cNvPr id="171" name="Google Shape;171;p29"/>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dirty="0">
                <a:solidFill>
                  <a:schemeClr val="accent1"/>
                </a:solidFill>
              </a:rPr>
              <a:t>#4: A coalition of the Black Students Union, Native American Student Alliance, the Latin American Students Organization, the </a:t>
            </a:r>
            <a:r>
              <a:rPr lang="en" sz="2200" b="1" dirty="0" err="1">
                <a:solidFill>
                  <a:schemeClr val="accent1"/>
                </a:solidFill>
              </a:rPr>
              <a:t>Phillipine</a:t>
            </a:r>
            <a:r>
              <a:rPr lang="en" sz="2200" b="1" dirty="0">
                <a:solidFill>
                  <a:schemeClr val="accent1"/>
                </a:solidFill>
              </a:rPr>
              <a:t> American Collegiate Endeavor (PACE), the Filipino-American Students Organization, and El </a:t>
            </a:r>
            <a:r>
              <a:rPr lang="en" sz="2200" b="1" dirty="0" err="1">
                <a:solidFill>
                  <a:schemeClr val="accent1"/>
                </a:solidFill>
              </a:rPr>
              <a:t>Renacimiento</a:t>
            </a:r>
            <a:r>
              <a:rPr lang="en" sz="2200" b="1" dirty="0">
                <a:solidFill>
                  <a:schemeClr val="accent1"/>
                </a:solidFill>
              </a:rPr>
              <a:t> formed the Third World Liberation Front (TWLF) at San Francisco State University.</a:t>
            </a:r>
            <a:endParaRPr sz="2200" b="1" dirty="0">
              <a:solidFill>
                <a:schemeClr val="accent1"/>
              </a:solidFill>
            </a:endParaRPr>
          </a:p>
          <a:p>
            <a:pPr marL="0" lvl="0" indent="0" algn="l" rtl="0">
              <a:lnSpc>
                <a:spcPct val="115000"/>
              </a:lnSpc>
              <a:spcBef>
                <a:spcPts val="0"/>
              </a:spcBef>
              <a:spcAft>
                <a:spcPts val="0"/>
              </a:spcAft>
              <a:buNone/>
            </a:pPr>
            <a:endParaRPr sz="2200" b="1" dirty="0">
              <a:solidFill>
                <a:schemeClr val="accent1"/>
              </a:solidFill>
            </a:endParaRPr>
          </a:p>
          <a:p>
            <a:pPr marL="0" lvl="0" indent="0" algn="l" rtl="0">
              <a:lnSpc>
                <a:spcPct val="115000"/>
              </a:lnSpc>
              <a:spcBef>
                <a:spcPts val="0"/>
              </a:spcBef>
              <a:spcAft>
                <a:spcPts val="0"/>
              </a:spcAft>
              <a:buNone/>
            </a:pPr>
            <a:r>
              <a:rPr lang="en" sz="2200" b="1" dirty="0">
                <a:solidFill>
                  <a:schemeClr val="accent1"/>
                </a:solidFill>
              </a:rPr>
              <a:t>#5: Boston Asian Gay Men and Lesbians (BAGMAL), sought to confront racism within the queer movement and develop a sense of empowerment among queer Asians.</a:t>
            </a:r>
            <a:endParaRPr sz="2200" b="1" dirty="0">
              <a:solidFill>
                <a:schemeClr val="accent1"/>
              </a:solidFill>
            </a:endParaRPr>
          </a:p>
          <a:p>
            <a:pPr marL="0" lvl="0" indent="0" algn="l" rtl="0">
              <a:lnSpc>
                <a:spcPct val="115000"/>
              </a:lnSpc>
              <a:spcBef>
                <a:spcPts val="0"/>
              </a:spcBef>
              <a:spcAft>
                <a:spcPts val="0"/>
              </a:spcAft>
              <a:buClr>
                <a:schemeClr val="dk1"/>
              </a:buClr>
              <a:buSzPts val="1100"/>
              <a:buFont typeface="Arial"/>
              <a:buNone/>
            </a:pPr>
            <a:endParaRPr sz="18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dirty="0">
              <a:solidFill>
                <a:schemeClr val="dk1"/>
              </a:solidFill>
            </a:endParaRPr>
          </a:p>
          <a:p>
            <a:pPr marL="0" lvl="0" indent="0" algn="l" rtl="0">
              <a:lnSpc>
                <a:spcPct val="115000"/>
              </a:lnSpc>
              <a:spcBef>
                <a:spcPts val="0"/>
              </a:spcBef>
              <a:spcAft>
                <a:spcPts val="0"/>
              </a:spcAft>
              <a:buNone/>
            </a:pPr>
            <a:endParaRPr sz="1800" dirty="0">
              <a:solidFill>
                <a:schemeClr val="dk1"/>
              </a:solidFill>
            </a:endParaRPr>
          </a:p>
          <a:p>
            <a:pPr marL="457200" lvl="0" indent="0" algn="l" rtl="0">
              <a:lnSpc>
                <a:spcPct val="115000"/>
              </a:lnSpc>
              <a:spcBef>
                <a:spcPts val="0"/>
              </a:spcBef>
              <a:spcAft>
                <a:spcPts val="0"/>
              </a:spcAft>
              <a:buNone/>
            </a:pPr>
            <a:endParaRPr sz="18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800" b="1"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299700" y="535800"/>
            <a:ext cx="8844300" cy="143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6400" b="1">
                <a:latin typeface="Archivo Black"/>
                <a:ea typeface="Archivo Black"/>
                <a:cs typeface="Archivo Black"/>
                <a:sym typeface="Archivo Black"/>
              </a:rPr>
              <a:t>Answers!</a:t>
            </a:r>
            <a:endParaRPr sz="6400">
              <a:latin typeface="Archivo Black"/>
              <a:ea typeface="Archivo Black"/>
              <a:cs typeface="Archivo Black"/>
              <a:sym typeface="Archivo Black"/>
            </a:endParaRPr>
          </a:p>
          <a:p>
            <a:pPr marL="0" lvl="0" indent="0" algn="ctr" rtl="0">
              <a:spcBef>
                <a:spcPts val="0"/>
              </a:spcBef>
              <a:spcAft>
                <a:spcPts val="0"/>
              </a:spcAft>
              <a:buClr>
                <a:schemeClr val="dk1"/>
              </a:buClr>
              <a:buSzPts val="1100"/>
              <a:buFont typeface="Arial"/>
              <a:buNone/>
            </a:pPr>
            <a:endParaRPr sz="6400" b="1">
              <a:latin typeface="Archivo Black"/>
              <a:ea typeface="Archivo Black"/>
              <a:cs typeface="Archivo Black"/>
              <a:sym typeface="Archivo Black"/>
            </a:endParaRPr>
          </a:p>
        </p:txBody>
      </p:sp>
      <p:sp>
        <p:nvSpPr>
          <p:cNvPr id="177" name="Google Shape;177;p3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dirty="0">
                <a:solidFill>
                  <a:schemeClr val="accent1"/>
                </a:solidFill>
              </a:rPr>
              <a:t>#6: </a:t>
            </a:r>
            <a:r>
              <a:rPr lang="en" sz="2000" b="1" dirty="0" err="1">
                <a:solidFill>
                  <a:schemeClr val="accent1"/>
                </a:solidFill>
              </a:rPr>
              <a:t>Trikone</a:t>
            </a:r>
            <a:r>
              <a:rPr lang="en" sz="2000" b="1" dirty="0">
                <a:solidFill>
                  <a:schemeClr val="accent1"/>
                </a:solidFill>
              </a:rPr>
              <a:t>, meaning “triangle” in many South Asian languages, was formed in 1986 in the San Francisco Bay Area by queer South Asians. Publishing the “</a:t>
            </a:r>
            <a:r>
              <a:rPr lang="en" sz="2000" b="1" dirty="0" err="1">
                <a:solidFill>
                  <a:schemeClr val="accent1"/>
                </a:solidFill>
              </a:rPr>
              <a:t>Trikone</a:t>
            </a:r>
            <a:r>
              <a:rPr lang="en" sz="2000" b="1" dirty="0">
                <a:solidFill>
                  <a:schemeClr val="accent1"/>
                </a:solidFill>
              </a:rPr>
              <a:t>” newsletter for an international audience regularly, the organization became a core association for queer South Asians in Northern California and a well-known queer rights advocacy group internationally.</a:t>
            </a:r>
            <a:endParaRPr sz="2000" b="1" dirty="0">
              <a:solidFill>
                <a:schemeClr val="accent1"/>
              </a:solidFill>
            </a:endParaRPr>
          </a:p>
          <a:p>
            <a:pPr marL="457200" lvl="0" indent="0" algn="l" rtl="0">
              <a:lnSpc>
                <a:spcPct val="115000"/>
              </a:lnSpc>
              <a:spcBef>
                <a:spcPts val="0"/>
              </a:spcBef>
              <a:spcAft>
                <a:spcPts val="0"/>
              </a:spcAft>
              <a:buNone/>
            </a:pPr>
            <a:r>
              <a:rPr lang="en" sz="2000" dirty="0">
                <a:solidFill>
                  <a:schemeClr val="dk1"/>
                </a:solidFill>
                <a:latin typeface="Helvetica Neue"/>
                <a:ea typeface="Helvetica Neue"/>
                <a:cs typeface="Helvetica Neue"/>
                <a:sym typeface="Helvetica Neue"/>
              </a:rPr>
              <a:t> </a:t>
            </a:r>
            <a:endParaRPr sz="20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2000" b="1" dirty="0">
                <a:solidFill>
                  <a:schemeClr val="accent1"/>
                </a:solidFill>
              </a:rPr>
              <a:t>#7: Asian Pacific Islander Queer Women and Transgender Community (APIQWTC – pronounced “API-cutesy”) provides a community for queer API women and transgender folks in the San Francisco Bay Area, hosts gatherings for the community, and provides scholarships for queer API youth.</a:t>
            </a:r>
            <a:endParaRPr sz="2000" b="1" dirty="0">
              <a:solidFill>
                <a:schemeClr val="accent1"/>
              </a:solidFill>
            </a:endParaRPr>
          </a:p>
          <a:p>
            <a:pPr marL="0" lvl="0" indent="0" algn="l" rtl="0">
              <a:lnSpc>
                <a:spcPct val="115000"/>
              </a:lnSpc>
              <a:spcBef>
                <a:spcPts val="0"/>
              </a:spcBef>
              <a:spcAft>
                <a:spcPts val="0"/>
              </a:spcAft>
              <a:buNone/>
            </a:pPr>
            <a:endParaRPr sz="2000" dirty="0">
              <a:solidFill>
                <a:schemeClr val="dk1"/>
              </a:solidFill>
            </a:endParaRPr>
          </a:p>
          <a:p>
            <a:pPr marL="457200" lvl="0" indent="0" algn="l" rtl="0">
              <a:lnSpc>
                <a:spcPct val="115000"/>
              </a:lnSpc>
              <a:spcBef>
                <a:spcPts val="0"/>
              </a:spcBef>
              <a:spcAft>
                <a:spcPts val="0"/>
              </a:spcAft>
              <a:buNone/>
            </a:pPr>
            <a:endParaRPr sz="20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000" b="1"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ctrTitle"/>
          </p:nvPr>
        </p:nvSpPr>
        <p:spPr>
          <a:xfrm>
            <a:off x="304800" y="1524000"/>
            <a:ext cx="8557800" cy="2895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5300">
                <a:latin typeface="Archivo Black"/>
                <a:ea typeface="Archivo Black"/>
                <a:cs typeface="Archivo Black"/>
                <a:sym typeface="Archivo Black"/>
              </a:rPr>
              <a:t>What representations do you usually think of when you hear Asian or Pacific Islander?</a:t>
            </a:r>
            <a:endParaRPr sz="5300">
              <a:latin typeface="Archivo Black"/>
              <a:ea typeface="Archivo Black"/>
              <a:cs typeface="Archivo Black"/>
              <a:sym typeface="Archiv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457200" y="228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400" b="1">
                <a:latin typeface="Archivo Black"/>
                <a:ea typeface="Archivo Black"/>
                <a:cs typeface="Archivo Black"/>
                <a:sym typeface="Archivo Black"/>
              </a:rPr>
              <a:t>Stereotypes</a:t>
            </a:r>
            <a:endParaRPr sz="6400" b="1">
              <a:latin typeface="Archivo Black"/>
              <a:ea typeface="Archivo Black"/>
              <a:cs typeface="Archivo Black"/>
              <a:sym typeface="Archivo Black"/>
            </a:endParaRPr>
          </a:p>
        </p:txBody>
      </p:sp>
      <p:pic>
        <p:nvPicPr>
          <p:cNvPr id="188" name="Google Shape;188;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136872">
            <a:off x="525987" y="1525315"/>
            <a:ext cx="2663728" cy="3509445"/>
          </a:xfrm>
          <a:prstGeom prst="rect">
            <a:avLst/>
          </a:prstGeom>
          <a:noFill/>
          <a:ln>
            <a:noFill/>
          </a:ln>
        </p:spPr>
      </p:pic>
      <p:pic>
        <p:nvPicPr>
          <p:cNvPr id="189" name="Google Shape;189;p32" descr="Why We Can't Stop Talking About Eat, Pray, Love - GoNOMAD Travel"/>
          <p:cNvPicPr preferRelativeResize="0"/>
          <p:nvPr/>
        </p:nvPicPr>
        <p:blipFill>
          <a:blip r:embed="rId4">
            <a:alphaModFix/>
          </a:blip>
          <a:stretch>
            <a:fillRect/>
          </a:stretch>
        </p:blipFill>
        <p:spPr>
          <a:xfrm rot="378896">
            <a:off x="2839485" y="3295124"/>
            <a:ext cx="2304304" cy="3446604"/>
          </a:xfrm>
          <a:prstGeom prst="rect">
            <a:avLst/>
          </a:prstGeom>
          <a:noFill/>
          <a:ln>
            <a:noFill/>
          </a:ln>
        </p:spPr>
      </p:pic>
      <p:pic>
        <p:nvPicPr>
          <p:cNvPr id="190" name="Google Shape;190;p32" descr="Disney depiction of obese Polynesian god in film Moana sparks ..."/>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16050" y="1828138"/>
            <a:ext cx="3695701" cy="2217420"/>
          </a:xfrm>
          <a:prstGeom prst="rect">
            <a:avLst/>
          </a:prstGeom>
          <a:noFill/>
          <a:ln>
            <a:noFill/>
          </a:ln>
        </p:spPr>
      </p:pic>
      <p:pic>
        <p:nvPicPr>
          <p:cNvPr id="191" name="Google Shape;191;p32" title="Ridwan_Adhami_Islamophobia"/>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514644" y="3322550"/>
            <a:ext cx="1897106" cy="2791450"/>
          </a:xfrm>
          <a:prstGeom prst="rect">
            <a:avLst/>
          </a:prstGeom>
          <a:noFill/>
          <a:ln>
            <a:noFill/>
          </a:ln>
        </p:spPr>
      </p:pic>
      <p:sp>
        <p:nvSpPr>
          <p:cNvPr id="192" name="Google Shape;192;p32"/>
          <p:cNvSpPr txBox="1"/>
          <p:nvPr/>
        </p:nvSpPr>
        <p:spPr>
          <a:xfrm>
            <a:off x="285576" y="6201492"/>
            <a:ext cx="2180897"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Images: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7"/>
              </a:rPr>
              <a:t>Whiz Kids</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8"/>
              </a:rPr>
              <a:t>Eat Pray Love</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9"/>
              </a:rPr>
              <a:t>Maui</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0"/>
              </a:rPr>
              <a:t>Islamophobia</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121350" y="268425"/>
            <a:ext cx="89013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200" b="1" dirty="0">
                <a:latin typeface="Archivo Black"/>
                <a:ea typeface="Archivo Black"/>
                <a:cs typeface="Archivo Black"/>
                <a:sym typeface="Archivo Black"/>
              </a:rPr>
              <a:t>API LGBTQ+ Diversity</a:t>
            </a:r>
            <a:endParaRPr sz="5200" b="1" dirty="0">
              <a:latin typeface="Archivo Black"/>
              <a:ea typeface="Archivo Black"/>
              <a:cs typeface="Archivo Black"/>
              <a:sym typeface="Archivo Black"/>
            </a:endParaRPr>
          </a:p>
        </p:txBody>
      </p:sp>
      <p:pic>
        <p:nvPicPr>
          <p:cNvPr id="198" name="Google Shape;198;p33" descr="Screen Shot 2017-10-18 at 7.26.23 PM.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6738" y="1471875"/>
            <a:ext cx="2573388" cy="1983005"/>
          </a:xfrm>
          <a:prstGeom prst="rect">
            <a:avLst/>
          </a:prstGeom>
          <a:noFill/>
          <a:ln>
            <a:noFill/>
          </a:ln>
        </p:spPr>
      </p:pic>
      <p:pic>
        <p:nvPicPr>
          <p:cNvPr id="199" name="Google Shape;199;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72224" y="3515321"/>
            <a:ext cx="2109875" cy="2746328"/>
          </a:xfrm>
          <a:prstGeom prst="rect">
            <a:avLst/>
          </a:prstGeom>
          <a:noFill/>
          <a:ln>
            <a:noFill/>
          </a:ln>
        </p:spPr>
      </p:pic>
      <p:pic>
        <p:nvPicPr>
          <p:cNvPr id="200" name="Google Shape;200;p3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755639" y="1471875"/>
            <a:ext cx="2590752" cy="2481331"/>
          </a:xfrm>
          <a:prstGeom prst="rect">
            <a:avLst/>
          </a:prstGeom>
          <a:noFill/>
          <a:ln>
            <a:noFill/>
          </a:ln>
        </p:spPr>
      </p:pic>
      <p:pic>
        <p:nvPicPr>
          <p:cNvPr id="201" name="Google Shape;201;p3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210651" y="1471875"/>
            <a:ext cx="2325170" cy="1908430"/>
          </a:xfrm>
          <a:prstGeom prst="rect">
            <a:avLst/>
          </a:prstGeom>
          <a:noFill/>
          <a:ln>
            <a:noFill/>
          </a:ln>
        </p:spPr>
      </p:pic>
      <p:pic>
        <p:nvPicPr>
          <p:cNvPr id="202" name="Google Shape;202;p3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755639" y="4088219"/>
            <a:ext cx="2891625" cy="1852118"/>
          </a:xfrm>
          <a:prstGeom prst="rect">
            <a:avLst/>
          </a:prstGeom>
          <a:noFill/>
          <a:ln>
            <a:noFill/>
          </a:ln>
        </p:spPr>
      </p:pic>
      <p:pic>
        <p:nvPicPr>
          <p:cNvPr id="203" name="Google Shape;203;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6738" y="3515321"/>
            <a:ext cx="2664690" cy="2746329"/>
          </a:xfrm>
          <a:prstGeom prst="rect">
            <a:avLst/>
          </a:prstGeom>
          <a:noFill/>
          <a:ln>
            <a:noFill/>
          </a:ln>
        </p:spPr>
      </p:pic>
      <p:sp>
        <p:nvSpPr>
          <p:cNvPr id="204" name="Google Shape;204;p33"/>
          <p:cNvSpPr txBox="1"/>
          <p:nvPr/>
        </p:nvSpPr>
        <p:spPr>
          <a:xfrm>
            <a:off x="496738" y="6502200"/>
            <a:ext cx="6971100" cy="3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chemeClr val="dk1"/>
                </a:solidFill>
                <a:latin typeface="Arial" panose="020B0604020202020204" pitchFamily="34" charset="0"/>
                <a:ea typeface="Helvetica Neue"/>
                <a:cs typeface="Arial" panose="020B0604020202020204" pitchFamily="34" charset="0"/>
                <a:sym typeface="Helvetica Neue"/>
              </a:rPr>
              <a:t>Images: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9"/>
              </a:rPr>
              <a:t>Kim Chi</a:t>
            </a:r>
            <a:r>
              <a:rPr lang="en" sz="1000" dirty="0">
                <a:solidFill>
                  <a:schemeClr val="dk1"/>
                </a:solidFill>
                <a:latin typeface="Arial" panose="020B0604020202020204" pitchFamily="34" charset="0"/>
                <a:ea typeface="Helvetica Neue"/>
                <a:cs typeface="Arial" panose="020B0604020202020204" pitchFamily="34" charset="0"/>
                <a:sym typeface="Helvetica Neue"/>
              </a:rPr>
              <a:t> </a:t>
            </a:r>
            <a:r>
              <a:rPr lang="en" sz="1000" dirty="0">
                <a:solidFill>
                  <a:schemeClr val="dk1"/>
                </a:solidFill>
                <a:latin typeface="Arial" panose="020B0604020202020204" pitchFamily="34" charset="0"/>
                <a:cs typeface="Arial" panose="020B0604020202020204" pitchFamily="34" charset="0"/>
              </a:rPr>
              <a:t>h/t API Equality LA</a:t>
            </a:r>
            <a:r>
              <a:rPr lang="en" sz="1000" dirty="0">
                <a:solidFill>
                  <a:schemeClr val="dk1"/>
                </a:solidFill>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0"/>
              </a:rPr>
              <a:t>Chella Man</a:t>
            </a:r>
            <a:r>
              <a:rPr lang="en" sz="1000" dirty="0">
                <a:solidFill>
                  <a:schemeClr val="dk1"/>
                </a:solidFill>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1"/>
              </a:rPr>
              <a:t>Esera Tuaolo</a:t>
            </a:r>
            <a:r>
              <a:rPr lang="en" sz="1000" dirty="0">
                <a:solidFill>
                  <a:schemeClr val="dk1"/>
                </a:solidFill>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2"/>
              </a:rPr>
              <a:t>Janet Mock</a:t>
            </a:r>
            <a:r>
              <a:rPr lang="en" sz="1000" dirty="0">
                <a:solidFill>
                  <a:schemeClr val="dk1"/>
                </a:solidFill>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3"/>
              </a:rPr>
              <a:t>Tan France</a:t>
            </a:r>
            <a:r>
              <a:rPr lang="en" sz="1000" dirty="0">
                <a:solidFill>
                  <a:schemeClr val="dk1"/>
                </a:solidFill>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4"/>
              </a:rPr>
              <a:t>Hayley Kiyoko</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1000"/>
                                        <p:tgtEl>
                                          <p:spTgt spid="197"/>
                                        </p:tgtEl>
                                        <p:attrNameLst>
                                          <p:attrName>ppt_y</p:attrName>
                                        </p:attrNameLst>
                                      </p:cBhvr>
                                      <p:tavLst>
                                        <p:tav tm="0">
                                          <p:val>
                                            <p:strVal val="#ppt_y"/>
                                          </p:val>
                                        </p:tav>
                                        <p:tav tm="100000">
                                          <p:val>
                                            <p:strVal val="#ppt_y-1"/>
                                          </p:val>
                                        </p:tav>
                                      </p:tavLst>
                                    </p:anim>
                                    <p:set>
                                      <p:cBhvr>
                                        <p:cTn id="7" dur="1" fill="hold">
                                          <p:stCondLst>
                                            <p:cond delay="1000"/>
                                          </p:stCondLst>
                                        </p:cTn>
                                        <p:tgtEl>
                                          <p:spTgt spid="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4"/>
          <p:cNvPicPr preferRelativeResize="0"/>
          <p:nvPr/>
        </p:nvPicPr>
        <p:blipFill>
          <a:blip r:embed="rId3">
            <a:alphaModFix/>
          </a:blip>
          <a:stretch>
            <a:fillRect/>
          </a:stretch>
        </p:blipFill>
        <p:spPr>
          <a:xfrm>
            <a:off x="6590775" y="2787963"/>
            <a:ext cx="2152650" cy="2857500"/>
          </a:xfrm>
          <a:prstGeom prst="rect">
            <a:avLst/>
          </a:prstGeom>
          <a:noFill/>
          <a:ln>
            <a:noFill/>
          </a:ln>
        </p:spPr>
      </p:pic>
      <p:pic>
        <p:nvPicPr>
          <p:cNvPr id="210" name="Google Shape;210;p3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01125" y="2848399"/>
            <a:ext cx="1864726" cy="2797075"/>
          </a:xfrm>
          <a:prstGeom prst="rect">
            <a:avLst/>
          </a:prstGeom>
          <a:noFill/>
          <a:ln>
            <a:noFill/>
          </a:ln>
        </p:spPr>
      </p:pic>
      <p:pic>
        <p:nvPicPr>
          <p:cNvPr id="211" name="Google Shape;211;p3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81267" y="232150"/>
            <a:ext cx="1984984" cy="2483176"/>
          </a:xfrm>
          <a:prstGeom prst="rect">
            <a:avLst/>
          </a:prstGeom>
          <a:noFill/>
          <a:ln>
            <a:noFill/>
          </a:ln>
        </p:spPr>
      </p:pic>
      <p:pic>
        <p:nvPicPr>
          <p:cNvPr id="212" name="Google Shape;212;p3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291225" y="2920300"/>
            <a:ext cx="1984975" cy="2646633"/>
          </a:xfrm>
          <a:prstGeom prst="rect">
            <a:avLst/>
          </a:prstGeom>
          <a:noFill/>
          <a:ln>
            <a:noFill/>
          </a:ln>
        </p:spPr>
      </p:pic>
      <p:pic>
        <p:nvPicPr>
          <p:cNvPr id="213" name="Google Shape;213;p3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382075" y="137049"/>
            <a:ext cx="1757060" cy="2635572"/>
          </a:xfrm>
          <a:prstGeom prst="rect">
            <a:avLst/>
          </a:prstGeom>
          <a:noFill/>
          <a:ln>
            <a:noFill/>
          </a:ln>
        </p:spPr>
      </p:pic>
      <p:pic>
        <p:nvPicPr>
          <p:cNvPr id="214" name="Google Shape;214;p3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232150" y="140950"/>
            <a:ext cx="1984976" cy="2555464"/>
          </a:xfrm>
          <a:prstGeom prst="rect">
            <a:avLst/>
          </a:prstGeom>
          <a:noFill/>
          <a:ln>
            <a:noFill/>
          </a:ln>
        </p:spPr>
      </p:pic>
      <p:pic>
        <p:nvPicPr>
          <p:cNvPr id="215" name="Google Shape;215;p3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80550" y="2987363"/>
            <a:ext cx="1986425" cy="2519148"/>
          </a:xfrm>
          <a:prstGeom prst="rect">
            <a:avLst/>
          </a:prstGeom>
          <a:noFill/>
          <a:ln>
            <a:noFill/>
          </a:ln>
        </p:spPr>
      </p:pic>
      <p:pic>
        <p:nvPicPr>
          <p:cNvPr id="216" name="Google Shape;216;p34"/>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6342025" y="150425"/>
            <a:ext cx="2558878" cy="2555476"/>
          </a:xfrm>
          <a:prstGeom prst="rect">
            <a:avLst/>
          </a:prstGeom>
          <a:noFill/>
          <a:ln>
            <a:noFill/>
          </a:ln>
        </p:spPr>
      </p:pic>
      <p:sp>
        <p:nvSpPr>
          <p:cNvPr id="217" name="Google Shape;217;p34"/>
          <p:cNvSpPr txBox="1"/>
          <p:nvPr/>
        </p:nvSpPr>
        <p:spPr>
          <a:xfrm>
            <a:off x="214675" y="5975400"/>
            <a:ext cx="6524100" cy="6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Images: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1"/>
              </a:rPr>
              <a:t>Helen Zia</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2"/>
              </a:rPr>
              <a:t>Ocean Vuong</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3"/>
              </a:rPr>
              <a:t>Jose Antonio Vargas</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4"/>
              </a:rPr>
              <a:t>Kay Ulanday Barrett</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5"/>
              </a:rPr>
              <a:t>Mark Takano</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6"/>
              </a:rPr>
              <a:t>Mia Yamamoto</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7"/>
              </a:rPr>
              <a:t>Amita Swadhin</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8"/>
              </a:rPr>
              <a:t>Leah Lakshmi Piepzna-Samarasinha</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ctrTitle"/>
          </p:nvPr>
        </p:nvSpPr>
        <p:spPr>
          <a:xfrm>
            <a:off x="685800" y="1524000"/>
            <a:ext cx="7772400" cy="297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400">
                <a:latin typeface="Archivo Black"/>
                <a:ea typeface="Archivo Black"/>
                <a:cs typeface="Archivo Black"/>
                <a:sym typeface="Archivo Black"/>
              </a:rPr>
              <a:t>Who is “API”?</a:t>
            </a:r>
            <a:endParaRPr sz="6400">
              <a:latin typeface="Archivo Black"/>
              <a:ea typeface="Archivo Black"/>
              <a:cs typeface="Archivo Black"/>
              <a:sym typeface="Archivo Black"/>
            </a:endParaRPr>
          </a:p>
          <a:p>
            <a:pPr marL="0" lvl="0" indent="0" algn="ctr" rtl="0">
              <a:spcBef>
                <a:spcPts val="0"/>
              </a:spcBef>
              <a:spcAft>
                <a:spcPts val="0"/>
              </a:spcAft>
              <a:buNone/>
            </a:pPr>
            <a:r>
              <a:rPr lang="en" sz="6400">
                <a:latin typeface="Archivo Black"/>
                <a:ea typeface="Archivo Black"/>
                <a:cs typeface="Archivo Black"/>
                <a:sym typeface="Archivo Black"/>
              </a:rPr>
              <a:t>Asian</a:t>
            </a:r>
            <a:endParaRPr sz="6400">
              <a:latin typeface="Archivo Black"/>
              <a:ea typeface="Archivo Black"/>
              <a:cs typeface="Archivo Black"/>
              <a:sym typeface="Archivo Black"/>
            </a:endParaRPr>
          </a:p>
          <a:p>
            <a:pPr marL="0" lvl="0" indent="0" algn="ctr" rtl="0">
              <a:spcBef>
                <a:spcPts val="0"/>
              </a:spcBef>
              <a:spcAft>
                <a:spcPts val="0"/>
              </a:spcAft>
              <a:buNone/>
            </a:pPr>
            <a:r>
              <a:rPr lang="en" sz="6400">
                <a:latin typeface="Archivo Black"/>
                <a:ea typeface="Archivo Black"/>
                <a:cs typeface="Archivo Black"/>
                <a:sym typeface="Archivo Black"/>
              </a:rPr>
              <a:t>Pacific</a:t>
            </a:r>
            <a:endParaRPr sz="6400">
              <a:latin typeface="Archivo Black"/>
              <a:ea typeface="Archivo Black"/>
              <a:cs typeface="Archivo Black"/>
              <a:sym typeface="Archivo Black"/>
            </a:endParaRPr>
          </a:p>
          <a:p>
            <a:pPr marL="0" lvl="0" indent="0" algn="ctr" rtl="0">
              <a:spcBef>
                <a:spcPts val="0"/>
              </a:spcBef>
              <a:spcAft>
                <a:spcPts val="0"/>
              </a:spcAft>
              <a:buNone/>
            </a:pPr>
            <a:r>
              <a:rPr lang="en" sz="6400">
                <a:latin typeface="Archivo Black"/>
                <a:ea typeface="Archivo Black"/>
                <a:cs typeface="Archivo Black"/>
                <a:sym typeface="Archivo Black"/>
              </a:rPr>
              <a:t>Islander</a:t>
            </a:r>
            <a:endParaRPr sz="6400">
              <a:latin typeface="Archivo Black"/>
              <a:ea typeface="Archivo Black"/>
              <a:cs typeface="Archivo Black"/>
              <a:sym typeface="Archivo Black"/>
            </a:endParaRPr>
          </a:p>
        </p:txBody>
      </p:sp>
      <p:sp>
        <p:nvSpPr>
          <p:cNvPr id="223" name="Google Shape;223;p35"/>
          <p:cNvSpPr txBox="1"/>
          <p:nvPr/>
        </p:nvSpPr>
        <p:spPr>
          <a:xfrm>
            <a:off x="240225" y="444625"/>
            <a:ext cx="2038500" cy="11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rgbClr val="FFFFFF"/>
                </a:solidFill>
              </a:rPr>
              <a:t>Asian American</a:t>
            </a:r>
            <a:endParaRPr sz="2600" b="1">
              <a:solidFill>
                <a:srgbClr val="FFFFFF"/>
              </a:solidFill>
            </a:endParaRPr>
          </a:p>
        </p:txBody>
      </p:sp>
      <p:sp>
        <p:nvSpPr>
          <p:cNvPr id="224" name="Google Shape;224;p35"/>
          <p:cNvSpPr txBox="1"/>
          <p:nvPr/>
        </p:nvSpPr>
        <p:spPr>
          <a:xfrm>
            <a:off x="6960125" y="2852850"/>
            <a:ext cx="2038500" cy="11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rgbClr val="FFFFFF"/>
                </a:solidFill>
              </a:rPr>
              <a:t>Asian Pacific American</a:t>
            </a:r>
            <a:endParaRPr sz="2600" b="1">
              <a:solidFill>
                <a:srgbClr val="FFFFFF"/>
              </a:solidFill>
            </a:endParaRPr>
          </a:p>
          <a:p>
            <a:pPr marL="0" lvl="0" indent="0" algn="ctr" rtl="0">
              <a:spcBef>
                <a:spcPts val="0"/>
              </a:spcBef>
              <a:spcAft>
                <a:spcPts val="0"/>
              </a:spcAft>
              <a:buNone/>
            </a:pPr>
            <a:r>
              <a:rPr lang="en" sz="2600" b="1">
                <a:solidFill>
                  <a:srgbClr val="FFFFFF"/>
                </a:solidFill>
              </a:rPr>
              <a:t>(APA)</a:t>
            </a:r>
            <a:endParaRPr sz="2600" b="1">
              <a:solidFill>
                <a:srgbClr val="FFFFFF"/>
              </a:solidFill>
            </a:endParaRPr>
          </a:p>
        </p:txBody>
      </p:sp>
      <p:sp>
        <p:nvSpPr>
          <p:cNvPr id="225" name="Google Shape;225;p35"/>
          <p:cNvSpPr txBox="1"/>
          <p:nvPr/>
        </p:nvSpPr>
        <p:spPr>
          <a:xfrm>
            <a:off x="393450" y="2611900"/>
            <a:ext cx="2038500" cy="220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rgbClr val="FFFFFF"/>
                </a:solidFill>
              </a:rPr>
              <a:t>Native Hawaiian Pacific Islander</a:t>
            </a:r>
            <a:endParaRPr sz="2600" b="1">
              <a:solidFill>
                <a:srgbClr val="FFFFFF"/>
              </a:solidFill>
            </a:endParaRPr>
          </a:p>
          <a:p>
            <a:pPr marL="0" lvl="0" indent="0" algn="ctr" rtl="0">
              <a:spcBef>
                <a:spcPts val="0"/>
              </a:spcBef>
              <a:spcAft>
                <a:spcPts val="0"/>
              </a:spcAft>
              <a:buNone/>
            </a:pPr>
            <a:r>
              <a:rPr lang="en" sz="2600" b="1">
                <a:solidFill>
                  <a:srgbClr val="FFFFFF"/>
                </a:solidFill>
              </a:rPr>
              <a:t>(NHPI)</a:t>
            </a:r>
            <a:endParaRPr sz="2600" b="1">
              <a:solidFill>
                <a:srgbClr val="FFFFFF"/>
              </a:solidFill>
            </a:endParaRPr>
          </a:p>
        </p:txBody>
      </p:sp>
      <p:sp>
        <p:nvSpPr>
          <p:cNvPr id="226" name="Google Shape;226;p35"/>
          <p:cNvSpPr txBox="1"/>
          <p:nvPr/>
        </p:nvSpPr>
        <p:spPr>
          <a:xfrm>
            <a:off x="7251075" y="371700"/>
            <a:ext cx="2038500" cy="11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FFFFFF"/>
                </a:solidFill>
              </a:rPr>
              <a:t>Asian American Pacific Islander (AAPI)</a:t>
            </a:r>
            <a:endParaRPr sz="2300"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0850" y="933150"/>
            <a:ext cx="6325476" cy="4572975"/>
          </a:xfrm>
          <a:prstGeom prst="rect">
            <a:avLst/>
          </a:prstGeom>
          <a:noFill/>
          <a:ln>
            <a:noFill/>
          </a:ln>
        </p:spPr>
      </p:pic>
      <p:sp>
        <p:nvSpPr>
          <p:cNvPr id="232" name="Google Shape;232;p36"/>
          <p:cNvSpPr txBox="1"/>
          <p:nvPr/>
        </p:nvSpPr>
        <p:spPr>
          <a:xfrm>
            <a:off x="55400" y="5916550"/>
            <a:ext cx="70131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t>*Non-exhaustive, based on Census ethnic group categories plus some additions. This is a snapshot of the wide range of ethnic groups in Asia within and beyond nation states. **Sometimes </a:t>
            </a:r>
            <a:r>
              <a:rPr lang="en" sz="900" dirty="0" err="1"/>
              <a:t>Filipinx</a:t>
            </a:r>
            <a:r>
              <a:rPr lang="en" sz="900" dirty="0"/>
              <a:t> is separated out from Southeast Asian in the U.S. </a:t>
            </a:r>
          </a:p>
          <a:p>
            <a:pPr marL="0" lvl="0" indent="0" algn="l" rtl="0">
              <a:spcBef>
                <a:spcPts val="0"/>
              </a:spcBef>
              <a:spcAft>
                <a:spcPts val="0"/>
              </a:spcAft>
              <a:buNone/>
            </a:pPr>
            <a:endParaRPr lang="en" sz="900" dirty="0"/>
          </a:p>
          <a:p>
            <a:pPr marL="0" lvl="0" indent="0" algn="l" rtl="0">
              <a:spcBef>
                <a:spcPts val="0"/>
              </a:spcBef>
              <a:spcAft>
                <a:spcPts val="0"/>
              </a:spcAft>
              <a:buNone/>
            </a:pPr>
            <a:r>
              <a:rPr lang="en" sz="1000" dirty="0">
                <a:hlinkClick r:id="rId4"/>
              </a:rPr>
              <a:t>Image: Map of Asia</a:t>
            </a:r>
            <a:endParaRPr sz="1000" dirty="0"/>
          </a:p>
        </p:txBody>
      </p:sp>
      <p:sp>
        <p:nvSpPr>
          <p:cNvPr id="233" name="Google Shape;233;p36"/>
          <p:cNvSpPr txBox="1"/>
          <p:nvPr/>
        </p:nvSpPr>
        <p:spPr>
          <a:xfrm>
            <a:off x="397825" y="3324675"/>
            <a:ext cx="1595400" cy="267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accent4"/>
                </a:highlight>
              </a:rPr>
              <a:t>Afghan</a:t>
            </a:r>
            <a:endParaRPr>
              <a:highlight>
                <a:schemeClr val="accent4"/>
              </a:highlight>
            </a:endParaRPr>
          </a:p>
          <a:p>
            <a:pPr marL="0" lvl="0" indent="0" algn="l" rtl="0">
              <a:spcBef>
                <a:spcPts val="0"/>
              </a:spcBef>
              <a:spcAft>
                <a:spcPts val="0"/>
              </a:spcAft>
              <a:buNone/>
            </a:pPr>
            <a:r>
              <a:rPr lang="en">
                <a:highlight>
                  <a:schemeClr val="accent4"/>
                </a:highlight>
              </a:rPr>
              <a:t>Bangladeshi</a:t>
            </a:r>
            <a:endParaRPr>
              <a:highlight>
                <a:schemeClr val="accent4"/>
              </a:highlight>
            </a:endParaRPr>
          </a:p>
          <a:p>
            <a:pPr marL="0" lvl="0" indent="0" algn="l" rtl="0">
              <a:spcBef>
                <a:spcPts val="0"/>
              </a:spcBef>
              <a:spcAft>
                <a:spcPts val="0"/>
              </a:spcAft>
              <a:buNone/>
            </a:pPr>
            <a:r>
              <a:rPr lang="en">
                <a:highlight>
                  <a:schemeClr val="accent4"/>
                </a:highlight>
              </a:rPr>
              <a:t>Bhutanese</a:t>
            </a:r>
            <a:endParaRPr>
              <a:highlight>
                <a:schemeClr val="accent4"/>
              </a:highlight>
            </a:endParaRPr>
          </a:p>
          <a:p>
            <a:pPr marL="0" lvl="0" indent="0" algn="l" rtl="0">
              <a:spcBef>
                <a:spcPts val="0"/>
              </a:spcBef>
              <a:spcAft>
                <a:spcPts val="0"/>
              </a:spcAft>
              <a:buNone/>
            </a:pPr>
            <a:r>
              <a:rPr lang="en">
                <a:solidFill>
                  <a:schemeClr val="dk1"/>
                </a:solidFill>
                <a:highlight>
                  <a:schemeClr val="accent4"/>
                </a:highlight>
              </a:rPr>
              <a:t>Indian</a:t>
            </a:r>
            <a:endParaRPr>
              <a:solidFill>
                <a:schemeClr val="dk1"/>
              </a:solidFill>
              <a:highlight>
                <a:schemeClr val="accent4"/>
              </a:highlight>
            </a:endParaRPr>
          </a:p>
          <a:p>
            <a:pPr marL="0" lvl="0" indent="0" algn="l" rtl="0">
              <a:spcBef>
                <a:spcPts val="0"/>
              </a:spcBef>
              <a:spcAft>
                <a:spcPts val="0"/>
              </a:spcAft>
              <a:buNone/>
            </a:pPr>
            <a:r>
              <a:rPr lang="en">
                <a:solidFill>
                  <a:schemeClr val="dk1"/>
                </a:solidFill>
                <a:highlight>
                  <a:schemeClr val="accent4"/>
                </a:highlight>
              </a:rPr>
              <a:t>Maldivian</a:t>
            </a:r>
            <a:endParaRPr>
              <a:solidFill>
                <a:schemeClr val="dk1"/>
              </a:solidFill>
              <a:highlight>
                <a:schemeClr val="accent4"/>
              </a:highlight>
            </a:endParaRPr>
          </a:p>
          <a:p>
            <a:pPr marL="0" lvl="0" indent="0" algn="l" rtl="0">
              <a:spcBef>
                <a:spcPts val="0"/>
              </a:spcBef>
              <a:spcAft>
                <a:spcPts val="0"/>
              </a:spcAft>
              <a:buClr>
                <a:schemeClr val="dk1"/>
              </a:buClr>
              <a:buSzPts val="1100"/>
              <a:buFont typeface="Arial"/>
              <a:buNone/>
            </a:pPr>
            <a:r>
              <a:rPr lang="en">
                <a:solidFill>
                  <a:schemeClr val="dk1"/>
                </a:solidFill>
                <a:highlight>
                  <a:schemeClr val="accent4"/>
                </a:highlight>
              </a:rPr>
              <a:t>Nepalese</a:t>
            </a:r>
            <a:endParaRPr>
              <a:solidFill>
                <a:schemeClr val="dk1"/>
              </a:solidFill>
              <a:highlight>
                <a:schemeClr val="accent4"/>
              </a:highlight>
            </a:endParaRPr>
          </a:p>
          <a:p>
            <a:pPr marL="0" lvl="0" indent="0" algn="l" rtl="0">
              <a:spcBef>
                <a:spcPts val="0"/>
              </a:spcBef>
              <a:spcAft>
                <a:spcPts val="0"/>
              </a:spcAft>
              <a:buNone/>
            </a:pPr>
            <a:r>
              <a:rPr lang="en">
                <a:highlight>
                  <a:schemeClr val="accent4"/>
                </a:highlight>
              </a:rPr>
              <a:t>Pakistani</a:t>
            </a:r>
            <a:endParaRPr>
              <a:highlight>
                <a:schemeClr val="accent4"/>
              </a:highlight>
            </a:endParaRPr>
          </a:p>
          <a:p>
            <a:pPr marL="0" lvl="0" indent="0" algn="l" rtl="0">
              <a:spcBef>
                <a:spcPts val="0"/>
              </a:spcBef>
              <a:spcAft>
                <a:spcPts val="0"/>
              </a:spcAft>
              <a:buNone/>
            </a:pPr>
            <a:r>
              <a:rPr lang="en">
                <a:highlight>
                  <a:schemeClr val="accent4"/>
                </a:highlight>
              </a:rPr>
              <a:t>Sri Lankan</a:t>
            </a:r>
            <a:endParaRPr>
              <a:highlight>
                <a:schemeClr val="accent4"/>
              </a:highlight>
            </a:endParaRPr>
          </a:p>
        </p:txBody>
      </p:sp>
      <p:sp>
        <p:nvSpPr>
          <p:cNvPr id="234" name="Google Shape;234;p36"/>
          <p:cNvSpPr txBox="1"/>
          <p:nvPr/>
        </p:nvSpPr>
        <p:spPr>
          <a:xfrm>
            <a:off x="7028550" y="2586275"/>
            <a:ext cx="1506900" cy="25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highlight>
                  <a:srgbClr val="1DFFA8"/>
                </a:highlight>
              </a:rPr>
              <a:t>Burmese</a:t>
            </a:r>
            <a:endParaRPr sz="1600">
              <a:highlight>
                <a:srgbClr val="1DFFA8"/>
              </a:highlight>
            </a:endParaRPr>
          </a:p>
          <a:p>
            <a:pPr marL="0" lvl="0" indent="0" algn="l" rtl="0">
              <a:spcBef>
                <a:spcPts val="0"/>
              </a:spcBef>
              <a:spcAft>
                <a:spcPts val="0"/>
              </a:spcAft>
              <a:buNone/>
            </a:pPr>
            <a:r>
              <a:rPr lang="en" sz="1600">
                <a:highlight>
                  <a:srgbClr val="1DFFA8"/>
                </a:highlight>
              </a:rPr>
              <a:t>Cambodian</a:t>
            </a:r>
            <a:endParaRPr sz="1600">
              <a:highlight>
                <a:srgbClr val="1DFFA8"/>
              </a:highlight>
            </a:endParaRPr>
          </a:p>
          <a:p>
            <a:pPr marL="0" lvl="0" indent="0" algn="l" rtl="0">
              <a:spcBef>
                <a:spcPts val="0"/>
              </a:spcBef>
              <a:spcAft>
                <a:spcPts val="0"/>
              </a:spcAft>
              <a:buNone/>
            </a:pPr>
            <a:r>
              <a:rPr lang="en" sz="1600">
                <a:highlight>
                  <a:srgbClr val="1DFFA8"/>
                </a:highlight>
              </a:rPr>
              <a:t>East Timorese</a:t>
            </a:r>
            <a:endParaRPr sz="1600">
              <a:highlight>
                <a:srgbClr val="1DFFA8"/>
              </a:highlight>
            </a:endParaRPr>
          </a:p>
          <a:p>
            <a:pPr marL="0" lvl="0" indent="0" algn="l" rtl="0">
              <a:spcBef>
                <a:spcPts val="0"/>
              </a:spcBef>
              <a:spcAft>
                <a:spcPts val="0"/>
              </a:spcAft>
              <a:buNone/>
            </a:pPr>
            <a:r>
              <a:rPr lang="en" sz="1600">
                <a:highlight>
                  <a:srgbClr val="1DFFA8"/>
                </a:highlight>
              </a:rPr>
              <a:t>Hmong</a:t>
            </a:r>
            <a:endParaRPr sz="1600">
              <a:highlight>
                <a:srgbClr val="1DFFA8"/>
              </a:highlight>
            </a:endParaRPr>
          </a:p>
          <a:p>
            <a:pPr marL="0" lvl="0" indent="0" algn="l" rtl="0">
              <a:spcBef>
                <a:spcPts val="0"/>
              </a:spcBef>
              <a:spcAft>
                <a:spcPts val="0"/>
              </a:spcAft>
              <a:buNone/>
            </a:pPr>
            <a:r>
              <a:rPr lang="en" sz="1600">
                <a:highlight>
                  <a:srgbClr val="1DFFA8"/>
                </a:highlight>
              </a:rPr>
              <a:t>Indonesian</a:t>
            </a:r>
            <a:endParaRPr sz="1600">
              <a:highlight>
                <a:srgbClr val="1DFFA8"/>
              </a:highlight>
            </a:endParaRPr>
          </a:p>
          <a:p>
            <a:pPr marL="0" lvl="0" indent="0" algn="l" rtl="0">
              <a:spcBef>
                <a:spcPts val="0"/>
              </a:spcBef>
              <a:spcAft>
                <a:spcPts val="0"/>
              </a:spcAft>
              <a:buNone/>
            </a:pPr>
            <a:r>
              <a:rPr lang="en" sz="1600">
                <a:highlight>
                  <a:srgbClr val="1DFFA8"/>
                </a:highlight>
              </a:rPr>
              <a:t>Laotian</a:t>
            </a:r>
            <a:endParaRPr sz="1600">
              <a:highlight>
                <a:srgbClr val="1DFFA8"/>
              </a:highlight>
            </a:endParaRPr>
          </a:p>
          <a:p>
            <a:pPr marL="0" lvl="0" indent="0" algn="l" rtl="0">
              <a:spcBef>
                <a:spcPts val="0"/>
              </a:spcBef>
              <a:spcAft>
                <a:spcPts val="0"/>
              </a:spcAft>
              <a:buNone/>
            </a:pPr>
            <a:r>
              <a:rPr lang="en" sz="1600">
                <a:highlight>
                  <a:srgbClr val="1DFFA8"/>
                </a:highlight>
              </a:rPr>
              <a:t>Malaysian</a:t>
            </a:r>
            <a:endParaRPr sz="1600">
              <a:highlight>
                <a:srgbClr val="1DFFA8"/>
              </a:highlight>
            </a:endParaRPr>
          </a:p>
          <a:p>
            <a:pPr marL="0" lvl="0" indent="0" algn="l" rtl="0">
              <a:spcBef>
                <a:spcPts val="0"/>
              </a:spcBef>
              <a:spcAft>
                <a:spcPts val="0"/>
              </a:spcAft>
              <a:buNone/>
            </a:pPr>
            <a:r>
              <a:rPr lang="en" sz="1600">
                <a:highlight>
                  <a:srgbClr val="1DFFA8"/>
                </a:highlight>
              </a:rPr>
              <a:t>Singaporean</a:t>
            </a:r>
            <a:endParaRPr sz="1600">
              <a:highlight>
                <a:srgbClr val="1DFFA8"/>
              </a:highlight>
            </a:endParaRPr>
          </a:p>
          <a:p>
            <a:pPr marL="0" lvl="0" indent="0" algn="l" rtl="0">
              <a:spcBef>
                <a:spcPts val="0"/>
              </a:spcBef>
              <a:spcAft>
                <a:spcPts val="0"/>
              </a:spcAft>
              <a:buNone/>
            </a:pPr>
            <a:r>
              <a:rPr lang="en" sz="1600">
                <a:highlight>
                  <a:srgbClr val="1DFFA8"/>
                </a:highlight>
              </a:rPr>
              <a:t>Thai</a:t>
            </a:r>
            <a:endParaRPr sz="1600">
              <a:highlight>
                <a:srgbClr val="1DFFA8"/>
              </a:highlight>
            </a:endParaRPr>
          </a:p>
          <a:p>
            <a:pPr marL="0" lvl="0" indent="0" algn="l" rtl="0">
              <a:spcBef>
                <a:spcPts val="0"/>
              </a:spcBef>
              <a:spcAft>
                <a:spcPts val="0"/>
              </a:spcAft>
              <a:buNone/>
            </a:pPr>
            <a:r>
              <a:rPr lang="en" sz="1600">
                <a:highlight>
                  <a:srgbClr val="1DFFA8"/>
                </a:highlight>
              </a:rPr>
              <a:t>Vietnamese</a:t>
            </a:r>
            <a:endParaRPr sz="1600">
              <a:highlight>
                <a:srgbClr val="1DFFA8"/>
              </a:highlight>
            </a:endParaRPr>
          </a:p>
          <a:p>
            <a:pPr marL="0" lvl="0" indent="0" algn="l" rtl="0">
              <a:spcBef>
                <a:spcPts val="0"/>
              </a:spcBef>
              <a:spcAft>
                <a:spcPts val="0"/>
              </a:spcAft>
              <a:buClr>
                <a:schemeClr val="dk1"/>
              </a:buClr>
              <a:buSzPts val="1100"/>
              <a:buFont typeface="Arial"/>
              <a:buNone/>
            </a:pPr>
            <a:r>
              <a:rPr lang="en" sz="1600">
                <a:solidFill>
                  <a:schemeClr val="dk1"/>
                </a:solidFill>
                <a:highlight>
                  <a:srgbClr val="1DFFA8"/>
                </a:highlight>
              </a:rPr>
              <a:t>Filipino/x**</a:t>
            </a:r>
            <a:endParaRPr sz="1600">
              <a:solidFill>
                <a:schemeClr val="dk1"/>
              </a:solidFill>
              <a:highlight>
                <a:srgbClr val="1DFFA8"/>
              </a:highlight>
            </a:endParaRPr>
          </a:p>
          <a:p>
            <a:pPr marL="0" lvl="0" indent="0" algn="l" rtl="0">
              <a:spcBef>
                <a:spcPts val="0"/>
              </a:spcBef>
              <a:spcAft>
                <a:spcPts val="0"/>
              </a:spcAft>
              <a:buNone/>
            </a:pPr>
            <a:endParaRPr sz="1600">
              <a:highlight>
                <a:srgbClr val="1DFFA8"/>
              </a:highlight>
            </a:endParaRPr>
          </a:p>
          <a:p>
            <a:pPr marL="0" lvl="0" indent="0" algn="l" rtl="0">
              <a:spcBef>
                <a:spcPts val="0"/>
              </a:spcBef>
              <a:spcAft>
                <a:spcPts val="0"/>
              </a:spcAft>
              <a:buNone/>
            </a:pPr>
            <a:endParaRPr sz="1600">
              <a:highlight>
                <a:srgbClr val="1DFFA8"/>
              </a:highlight>
            </a:endParaRPr>
          </a:p>
        </p:txBody>
      </p:sp>
      <p:sp>
        <p:nvSpPr>
          <p:cNvPr id="235" name="Google Shape;235;p36"/>
          <p:cNvSpPr txBox="1"/>
          <p:nvPr/>
        </p:nvSpPr>
        <p:spPr>
          <a:xfrm>
            <a:off x="6928950" y="933150"/>
            <a:ext cx="1706100" cy="15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highlight>
                  <a:srgbClr val="FFD966"/>
                </a:highlight>
              </a:rPr>
              <a:t>Chinese</a:t>
            </a:r>
            <a:endParaRPr sz="1600">
              <a:highlight>
                <a:srgbClr val="FFD966"/>
              </a:highlight>
            </a:endParaRPr>
          </a:p>
          <a:p>
            <a:pPr marL="0" lvl="0" indent="0" algn="l" rtl="0">
              <a:spcBef>
                <a:spcPts val="0"/>
              </a:spcBef>
              <a:spcAft>
                <a:spcPts val="0"/>
              </a:spcAft>
              <a:buNone/>
            </a:pPr>
            <a:r>
              <a:rPr lang="en" sz="1600">
                <a:solidFill>
                  <a:schemeClr val="dk1"/>
                </a:solidFill>
                <a:highlight>
                  <a:srgbClr val="FFD966"/>
                </a:highlight>
              </a:rPr>
              <a:t>Japanese</a:t>
            </a:r>
            <a:endParaRPr sz="1600">
              <a:solidFill>
                <a:schemeClr val="dk1"/>
              </a:solidFill>
              <a:highlight>
                <a:srgbClr val="FFD966"/>
              </a:highlight>
            </a:endParaRPr>
          </a:p>
          <a:p>
            <a:pPr marL="0" lvl="0" indent="0" algn="l" rtl="0">
              <a:spcBef>
                <a:spcPts val="0"/>
              </a:spcBef>
              <a:spcAft>
                <a:spcPts val="0"/>
              </a:spcAft>
              <a:buNone/>
            </a:pPr>
            <a:r>
              <a:rPr lang="en" sz="1600">
                <a:highlight>
                  <a:srgbClr val="FFD966"/>
                </a:highlight>
              </a:rPr>
              <a:t>Korean</a:t>
            </a:r>
            <a:endParaRPr sz="1600">
              <a:highlight>
                <a:srgbClr val="FFD966"/>
              </a:highlight>
            </a:endParaRPr>
          </a:p>
          <a:p>
            <a:pPr marL="0" lvl="0" indent="0" algn="l" rtl="0">
              <a:spcBef>
                <a:spcPts val="0"/>
              </a:spcBef>
              <a:spcAft>
                <a:spcPts val="0"/>
              </a:spcAft>
              <a:buNone/>
            </a:pPr>
            <a:r>
              <a:rPr lang="en" sz="1600">
                <a:highlight>
                  <a:srgbClr val="FFD966"/>
                </a:highlight>
              </a:rPr>
              <a:t>Mongolian</a:t>
            </a:r>
            <a:endParaRPr sz="1600">
              <a:highlight>
                <a:srgbClr val="FFD966"/>
              </a:highlight>
            </a:endParaRPr>
          </a:p>
          <a:p>
            <a:pPr marL="0" lvl="0" indent="0" algn="l" rtl="0">
              <a:spcBef>
                <a:spcPts val="0"/>
              </a:spcBef>
              <a:spcAft>
                <a:spcPts val="0"/>
              </a:spcAft>
              <a:buNone/>
            </a:pPr>
            <a:r>
              <a:rPr lang="en" sz="1600">
                <a:highlight>
                  <a:srgbClr val="FFD966"/>
                </a:highlight>
              </a:rPr>
              <a:t>Taiwanese</a:t>
            </a:r>
            <a:endParaRPr sz="1600">
              <a:highlight>
                <a:srgbClr val="FFD966"/>
              </a:highlight>
            </a:endParaRPr>
          </a:p>
          <a:p>
            <a:pPr marL="0" lvl="0" indent="0" algn="l" rtl="0">
              <a:spcBef>
                <a:spcPts val="0"/>
              </a:spcBef>
              <a:spcAft>
                <a:spcPts val="0"/>
              </a:spcAft>
              <a:buNone/>
            </a:pPr>
            <a:r>
              <a:rPr lang="en" sz="1600">
                <a:highlight>
                  <a:srgbClr val="FFD966"/>
                </a:highlight>
              </a:rPr>
              <a:t>Tibetan</a:t>
            </a:r>
            <a:endParaRPr sz="1600">
              <a:highlight>
                <a:srgbClr val="FFD966"/>
              </a:highlight>
            </a:endParaRPr>
          </a:p>
        </p:txBody>
      </p:sp>
      <p:sp>
        <p:nvSpPr>
          <p:cNvPr id="236" name="Google Shape;236;p36"/>
          <p:cNvSpPr txBox="1"/>
          <p:nvPr/>
        </p:nvSpPr>
        <p:spPr>
          <a:xfrm>
            <a:off x="6928950" y="5233500"/>
            <a:ext cx="1506900" cy="44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1DFFA8"/>
              </a:highlight>
            </a:endParaRPr>
          </a:p>
        </p:txBody>
      </p:sp>
      <p:sp>
        <p:nvSpPr>
          <p:cNvPr id="237" name="Google Shape;237;p36"/>
          <p:cNvSpPr txBox="1"/>
          <p:nvPr/>
        </p:nvSpPr>
        <p:spPr>
          <a:xfrm>
            <a:off x="429925" y="115350"/>
            <a:ext cx="8273700" cy="81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Archivo Black"/>
                <a:ea typeface="Archivo Black"/>
                <a:cs typeface="Archivo Black"/>
                <a:sym typeface="Archivo Black"/>
              </a:rPr>
              <a:t>Regions + Nationalities in Asia*</a:t>
            </a:r>
            <a:endParaRPr sz="3600" b="1">
              <a:solidFill>
                <a:srgbClr val="FFFFFF"/>
              </a:solidFill>
              <a:latin typeface="Archivo Black"/>
              <a:ea typeface="Archivo Black"/>
              <a:cs typeface="Archivo Black"/>
              <a:sym typeface="Archivo Black"/>
            </a:endParaRPr>
          </a:p>
          <a:p>
            <a:pPr marL="0" lvl="0" indent="0" algn="ctr" rtl="0">
              <a:spcBef>
                <a:spcPts val="0"/>
              </a:spcBef>
              <a:spcAft>
                <a:spcPts val="0"/>
              </a:spcAft>
              <a:buNone/>
            </a:pPr>
            <a:endParaRPr sz="4300" b="1">
              <a:solidFill>
                <a:srgbClr val="FFFFFF"/>
              </a:solidFill>
              <a:latin typeface="Cabin Sketch"/>
              <a:ea typeface="Cabin Sketch"/>
              <a:cs typeface="Cabin Sketch"/>
              <a:sym typeface="Cabin Sketch"/>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3275" y="1295725"/>
            <a:ext cx="6717350" cy="3883875"/>
          </a:xfrm>
          <a:prstGeom prst="rect">
            <a:avLst/>
          </a:prstGeom>
          <a:noFill/>
          <a:ln>
            <a:noFill/>
          </a:ln>
        </p:spPr>
      </p:pic>
      <p:sp>
        <p:nvSpPr>
          <p:cNvPr id="243" name="Google Shape;243;p37"/>
          <p:cNvSpPr txBox="1"/>
          <p:nvPr/>
        </p:nvSpPr>
        <p:spPr>
          <a:xfrm>
            <a:off x="6946875" y="527800"/>
            <a:ext cx="2149500" cy="46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Chamorro / Guamanian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Fijian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Marshallese</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Native Hawaiian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Palauan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Pohnpeian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Samoan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Tahitian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Tongan</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Saipanese</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Tokelauan</a:t>
            </a:r>
            <a:endParaRPr b="1">
              <a:solidFill>
                <a:schemeClr val="dk1"/>
              </a:solidFill>
              <a:highlight>
                <a:srgbClr val="FFFF00"/>
              </a:highlight>
            </a:endParaRPr>
          </a:p>
          <a:p>
            <a:pPr marL="0" lvl="0" indent="0" algn="l" rtl="0">
              <a:spcBef>
                <a:spcPts val="0"/>
              </a:spcBef>
              <a:spcAft>
                <a:spcPts val="0"/>
              </a:spcAft>
              <a:buNone/>
            </a:pPr>
            <a:r>
              <a:rPr lang="en" b="1">
                <a:solidFill>
                  <a:schemeClr val="dk1"/>
                </a:solidFill>
                <a:highlight>
                  <a:srgbClr val="FFFF00"/>
                </a:highlight>
              </a:rPr>
              <a:t>Yapese</a:t>
            </a:r>
            <a:endParaRPr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00"/>
                </a:highlight>
              </a:rPr>
              <a:t>(and more!)</a:t>
            </a:r>
            <a:endParaRPr b="1">
              <a:solidFill>
                <a:schemeClr val="dk1"/>
              </a:solidFill>
              <a:highlight>
                <a:srgbClr val="FFFF00"/>
              </a:highlight>
            </a:endParaRPr>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None/>
            </a:pPr>
            <a:r>
              <a:rPr lang="en" b="1">
                <a:solidFill>
                  <a:srgbClr val="FFFFFF"/>
                </a:solidFill>
                <a:highlight>
                  <a:schemeClr val="accent4"/>
                </a:highlight>
              </a:rPr>
              <a:t>Guam, Northern Mariana Islands, American Samoa are U.S. territories. Hawai’i is a U.S. state that is occupied by the U.S.</a:t>
            </a:r>
            <a:endParaRPr b="1">
              <a:solidFill>
                <a:srgbClr val="FFFFFF"/>
              </a:solidFill>
              <a:highlight>
                <a:schemeClr val="accent4"/>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4" name="Google Shape;244;p37"/>
          <p:cNvSpPr txBox="1"/>
          <p:nvPr/>
        </p:nvSpPr>
        <p:spPr>
          <a:xfrm>
            <a:off x="55400" y="5916550"/>
            <a:ext cx="70131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Image: </a:t>
            </a:r>
            <a:r>
              <a:rPr lang="en" sz="1000" u="sng" dirty="0">
                <a:solidFill>
                  <a:schemeClr val="hlink"/>
                </a:solidFill>
                <a:hlinkClick r:id="rId4"/>
              </a:rPr>
              <a:t>https://en.wikipedia.org/wiki/Pacific_Islander</a:t>
            </a:r>
            <a:endParaRPr sz="1000" dirty="0"/>
          </a:p>
          <a:p>
            <a:pPr marL="0" lvl="0" indent="0" algn="l" rtl="0">
              <a:spcBef>
                <a:spcPts val="0"/>
              </a:spcBef>
              <a:spcAft>
                <a:spcPts val="0"/>
              </a:spcAft>
              <a:buNone/>
            </a:pPr>
            <a:r>
              <a:rPr lang="en" sz="1000" dirty="0"/>
              <a:t>Source: </a:t>
            </a:r>
            <a:r>
              <a:rPr lang="en" sz="1000" u="sng" dirty="0">
                <a:solidFill>
                  <a:schemeClr val="hlink"/>
                </a:solidFill>
                <a:hlinkClick r:id="rId5"/>
              </a:rPr>
              <a:t>https://www.advancingjustice-la.org/sites/default/files/A_Community_Of_Contrasts_NHPI_CA_2014.pdf</a:t>
            </a:r>
            <a:endParaRPr sz="1000" dirty="0"/>
          </a:p>
        </p:txBody>
      </p:sp>
      <p:sp>
        <p:nvSpPr>
          <p:cNvPr id="245" name="Google Shape;245;p37"/>
          <p:cNvSpPr txBox="1"/>
          <p:nvPr/>
        </p:nvSpPr>
        <p:spPr>
          <a:xfrm>
            <a:off x="555775" y="91850"/>
            <a:ext cx="80640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600" b="1">
                <a:solidFill>
                  <a:srgbClr val="FFFFFF"/>
                </a:solidFill>
                <a:latin typeface="Archivo Black"/>
                <a:ea typeface="Archivo Black"/>
                <a:cs typeface="Archivo Black"/>
                <a:sym typeface="Archivo Black"/>
              </a:rPr>
              <a:t>Pacific Islands</a:t>
            </a:r>
            <a:endParaRPr sz="5600">
              <a:latin typeface="Archivo Black"/>
              <a:ea typeface="Archivo Black"/>
              <a:cs typeface="Archivo Black"/>
              <a:sym typeface="Archiv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ctrTitle"/>
          </p:nvPr>
        </p:nvSpPr>
        <p:spPr>
          <a:xfrm>
            <a:off x="685800" y="1524000"/>
            <a:ext cx="7772400" cy="297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1" name="Google Shape;251;p38" descr="In footage from the 1982 San Francisco Pride Parade, there's a moment where folks march down the street in what looks like Samoan traditional attire. But who are they? (Part 3 of 5, &quot;Searching for Queer Asian Pacific America&quot;)&#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Visibility At Pride: The Pacific Islanders Who Marched In 1982 | NBC Asian America" title="Visibility At Pride: The Pacific Islanders Who Marched In 1982 | NBC Asian America">
            <a:hlinkClick r:id="rId3"/>
          </p:cNvPr>
          <p:cNvPicPr preferRelativeResize="0"/>
          <p:nvPr/>
        </p:nvPicPr>
        <p:blipFill>
          <a:blip r:embed="rId4">
            <a:alphaModFix/>
          </a:blip>
          <a:stretch>
            <a:fillRect/>
          </a:stretch>
        </p:blipFill>
        <p:spPr>
          <a:xfrm>
            <a:off x="0" y="-13"/>
            <a:ext cx="9144000" cy="6858013"/>
          </a:xfrm>
          <a:prstGeom prst="rect">
            <a:avLst/>
          </a:prstGeom>
          <a:noFill/>
          <a:ln>
            <a:noFill/>
          </a:ln>
        </p:spPr>
      </p:pic>
      <p:sp>
        <p:nvSpPr>
          <p:cNvPr id="252" name="Google Shape;252;p38"/>
          <p:cNvSpPr txBox="1"/>
          <p:nvPr/>
        </p:nvSpPr>
        <p:spPr>
          <a:xfrm>
            <a:off x="68975" y="6222800"/>
            <a:ext cx="8037000" cy="5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FFFFFF"/>
                </a:solidFill>
              </a:rPr>
              <a:t>Searching for Queer Asian Pacific America, Part 3 of 5</a:t>
            </a:r>
            <a:endParaRPr sz="1000" dirty="0">
              <a:solidFill>
                <a:srgbClr val="FFFFFF"/>
              </a:solidFill>
            </a:endParaRPr>
          </a:p>
          <a:p>
            <a:pPr marL="0" lvl="0" indent="0" algn="l" rtl="0">
              <a:spcBef>
                <a:spcPts val="0"/>
              </a:spcBef>
              <a:spcAft>
                <a:spcPts val="0"/>
              </a:spcAft>
              <a:buNone/>
            </a:pPr>
            <a:r>
              <a:rPr lang="en" sz="1000" dirty="0">
                <a:solidFill>
                  <a:srgbClr val="FFFFFF"/>
                </a:solidFill>
              </a:rPr>
              <a:t>Source: </a:t>
            </a:r>
            <a:r>
              <a:rPr lang="en" sz="1000" u="sng" dirty="0">
                <a:solidFill>
                  <a:srgbClr val="FFFFFF"/>
                </a:solidFill>
                <a:hlinkClick r:id="rId5"/>
              </a:rPr>
              <a:t>https://www.youtube.com/watch?v=225E1cQvulw&amp;list=PL6PNhQtSleUedDyH9AHbppGAuAsqnsV5E&amp;index=3</a:t>
            </a:r>
            <a:endParaRPr sz="10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sz="6400" b="1">
                <a:latin typeface="Archivo Black"/>
                <a:ea typeface="Archivo Black"/>
                <a:cs typeface="Archivo Black"/>
                <a:sym typeface="Archivo Black"/>
              </a:rPr>
              <a:t>Introductions</a:t>
            </a:r>
            <a:endParaRPr sz="6400" b="1">
              <a:latin typeface="Archivo Black"/>
              <a:ea typeface="Archivo Black"/>
              <a:cs typeface="Archivo Black"/>
              <a:sym typeface="Archivo Black"/>
            </a:endParaRPr>
          </a:p>
        </p:txBody>
      </p:sp>
      <p:sp>
        <p:nvSpPr>
          <p:cNvPr id="105" name="Google Shape;105;p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177800" marR="0" lvl="0" indent="0" algn="l" rtl="0">
              <a:lnSpc>
                <a:spcPct val="110000"/>
              </a:lnSpc>
              <a:spcBef>
                <a:spcPts val="0"/>
              </a:spcBef>
              <a:spcAft>
                <a:spcPts val="0"/>
              </a:spcAft>
              <a:buClr>
                <a:schemeClr val="lt2"/>
              </a:buClr>
              <a:buSzPts val="2800"/>
              <a:buFont typeface="Noto Sans Symbols"/>
              <a:buNone/>
            </a:pPr>
            <a:endParaRPr sz="3000" b="1" dirty="0">
              <a:solidFill>
                <a:srgbClr val="074D70"/>
              </a:solidFill>
              <a:latin typeface="Helvetica Neue"/>
              <a:ea typeface="Helvetica Neue"/>
              <a:cs typeface="Helvetica Neue"/>
              <a:sym typeface="Helvetica Neue"/>
            </a:endParaRPr>
          </a:p>
          <a:p>
            <a:pPr marL="177800" marR="0" lvl="0" indent="0" algn="l" rtl="0">
              <a:lnSpc>
                <a:spcPct val="110000"/>
              </a:lnSpc>
              <a:spcBef>
                <a:spcPts val="0"/>
              </a:spcBef>
              <a:spcAft>
                <a:spcPts val="0"/>
              </a:spcAft>
              <a:buClr>
                <a:schemeClr val="lt2"/>
              </a:buClr>
              <a:buSzPts val="2800"/>
              <a:buFont typeface="Noto Sans Symbols"/>
              <a:buNone/>
            </a:pPr>
            <a:endParaRPr sz="2800" b="0" i="0" u="none" strike="noStrike" cap="none" dirty="0">
              <a:solidFill>
                <a:schemeClr val="dk1"/>
              </a:solidFill>
              <a:latin typeface="Arial"/>
              <a:ea typeface="Arial"/>
              <a:cs typeface="Arial"/>
              <a:sym typeface="Arial"/>
            </a:endParaRPr>
          </a:p>
        </p:txBody>
      </p:sp>
      <p:sp>
        <p:nvSpPr>
          <p:cNvPr id="106" name="Google Shape;106;p21"/>
          <p:cNvSpPr txBox="1"/>
          <p:nvPr/>
        </p:nvSpPr>
        <p:spPr>
          <a:xfrm>
            <a:off x="457200" y="1762750"/>
            <a:ext cx="4934700" cy="44484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3000" b="1" dirty="0">
                <a:solidFill>
                  <a:schemeClr val="lt2"/>
                </a:solidFill>
              </a:rPr>
              <a:t>Type in the chat! </a:t>
            </a:r>
            <a:endParaRPr sz="2500" b="1" dirty="0">
              <a:solidFill>
                <a:schemeClr val="lt2"/>
              </a:solidFill>
            </a:endParaRPr>
          </a:p>
          <a:p>
            <a:pPr marL="457200" lvl="0" indent="-355600" algn="l" rtl="0">
              <a:lnSpc>
                <a:spcPct val="110000"/>
              </a:lnSpc>
              <a:spcBef>
                <a:spcPts val="0"/>
              </a:spcBef>
              <a:spcAft>
                <a:spcPts val="0"/>
              </a:spcAft>
              <a:buSzPts val="2000"/>
              <a:buChar char="➔"/>
            </a:pPr>
            <a:r>
              <a:rPr lang="en" sz="2000" b="1" dirty="0"/>
              <a:t>Name</a:t>
            </a:r>
            <a:endParaRPr sz="2000" b="1" dirty="0"/>
          </a:p>
          <a:p>
            <a:pPr marL="457200" lvl="0" indent="-355600" algn="l" rtl="0">
              <a:lnSpc>
                <a:spcPct val="110000"/>
              </a:lnSpc>
              <a:spcBef>
                <a:spcPts val="0"/>
              </a:spcBef>
              <a:spcAft>
                <a:spcPts val="0"/>
              </a:spcAft>
              <a:buSzPts val="2000"/>
              <a:buChar char="➔"/>
            </a:pPr>
            <a:r>
              <a:rPr lang="en" sz="2000" b="1" dirty="0"/>
              <a:t>Pronouns</a:t>
            </a:r>
            <a:endParaRPr sz="2000" b="1" dirty="0"/>
          </a:p>
          <a:p>
            <a:pPr marL="457200" lvl="0" indent="-355600" algn="l" rtl="0">
              <a:lnSpc>
                <a:spcPct val="110000"/>
              </a:lnSpc>
              <a:spcBef>
                <a:spcPts val="0"/>
              </a:spcBef>
              <a:spcAft>
                <a:spcPts val="0"/>
              </a:spcAft>
              <a:buSzPts val="2000"/>
              <a:buChar char="➔"/>
            </a:pPr>
            <a:r>
              <a:rPr lang="en" sz="2000" b="1" dirty="0"/>
              <a:t>Grade or School</a:t>
            </a:r>
            <a:endParaRPr sz="2000" b="1" dirty="0"/>
          </a:p>
          <a:p>
            <a:pPr marL="457200" lvl="0" indent="-355600" algn="l" rtl="0">
              <a:lnSpc>
                <a:spcPct val="110000"/>
              </a:lnSpc>
              <a:spcBef>
                <a:spcPts val="0"/>
              </a:spcBef>
              <a:spcAft>
                <a:spcPts val="0"/>
              </a:spcAft>
              <a:buSzPts val="2000"/>
              <a:buChar char="➔"/>
            </a:pPr>
            <a:r>
              <a:rPr lang="en" sz="2000" b="1" dirty="0"/>
              <a:t>What does solidarity look like to you?</a:t>
            </a:r>
            <a:endParaRPr sz="2000" b="1" dirty="0"/>
          </a:p>
          <a:p>
            <a:pPr marL="0" lvl="0" indent="0" algn="l" rtl="0">
              <a:lnSpc>
                <a:spcPct val="110000"/>
              </a:lnSpc>
              <a:spcBef>
                <a:spcPts val="0"/>
              </a:spcBef>
              <a:spcAft>
                <a:spcPts val="0"/>
              </a:spcAft>
              <a:buNone/>
            </a:pPr>
            <a:endParaRPr sz="2000" b="1" dirty="0"/>
          </a:p>
          <a:p>
            <a:pPr marL="0" lvl="0" indent="0" algn="l" rtl="0">
              <a:lnSpc>
                <a:spcPct val="110000"/>
              </a:lnSpc>
              <a:spcBef>
                <a:spcPts val="0"/>
              </a:spcBef>
              <a:spcAft>
                <a:spcPts val="0"/>
              </a:spcAft>
              <a:buNone/>
            </a:pPr>
            <a:r>
              <a:rPr lang="en" sz="1800" dirty="0"/>
              <a:t>Examples:</a:t>
            </a:r>
            <a:endParaRPr sz="1800" dirty="0"/>
          </a:p>
          <a:p>
            <a:pPr marL="342900" lvl="0" indent="-342900" algn="l" rtl="0">
              <a:lnSpc>
                <a:spcPct val="110000"/>
              </a:lnSpc>
              <a:spcBef>
                <a:spcPts val="0"/>
              </a:spcBef>
              <a:spcAft>
                <a:spcPts val="0"/>
              </a:spcAft>
              <a:buFont typeface="Arial" panose="020B0604020202020204" pitchFamily="34" charset="0"/>
              <a:buChar char="•"/>
            </a:pPr>
            <a:r>
              <a:rPr lang="en" sz="1800" dirty="0"/>
              <a:t>Asking my movement sibling how I can show up for them and their community. </a:t>
            </a:r>
          </a:p>
          <a:p>
            <a:pPr marL="342900" lvl="0" indent="-342900" algn="l" rtl="0">
              <a:lnSpc>
                <a:spcPct val="110000"/>
              </a:lnSpc>
              <a:spcBef>
                <a:spcPts val="0"/>
              </a:spcBef>
              <a:spcAft>
                <a:spcPts val="0"/>
              </a:spcAft>
              <a:buFont typeface="Arial" panose="020B0604020202020204" pitchFamily="34" charset="0"/>
              <a:buChar char="•"/>
            </a:pPr>
            <a:r>
              <a:rPr lang="en" sz="1800" dirty="0"/>
              <a:t>Following through with action, no matter how big or small. </a:t>
            </a:r>
            <a:endParaRPr sz="1800" dirty="0"/>
          </a:p>
          <a:p>
            <a:pPr marL="0" lvl="0" indent="0" algn="l" rtl="0">
              <a:lnSpc>
                <a:spcPct val="110000"/>
              </a:lnSpc>
              <a:spcBef>
                <a:spcPts val="0"/>
              </a:spcBef>
              <a:spcAft>
                <a:spcPts val="0"/>
              </a:spcAft>
              <a:buNone/>
            </a:pPr>
            <a:endParaRPr sz="2500" b="1" dirty="0"/>
          </a:p>
          <a:p>
            <a:pPr marL="457200" lvl="0" indent="0" algn="l" rtl="0">
              <a:lnSpc>
                <a:spcPct val="110000"/>
              </a:lnSpc>
              <a:spcBef>
                <a:spcPts val="0"/>
              </a:spcBef>
              <a:spcAft>
                <a:spcPts val="0"/>
              </a:spcAft>
              <a:buNone/>
            </a:pPr>
            <a:endParaRPr sz="2500" b="1" dirty="0"/>
          </a:p>
          <a:p>
            <a:pPr marL="0" lvl="0" indent="0" algn="l" rtl="0">
              <a:lnSpc>
                <a:spcPct val="115000"/>
              </a:lnSpc>
              <a:spcBef>
                <a:spcPts val="0"/>
              </a:spcBef>
              <a:spcAft>
                <a:spcPts val="0"/>
              </a:spcAft>
              <a:buClr>
                <a:schemeClr val="dk1"/>
              </a:buClr>
              <a:buSzPts val="1100"/>
              <a:buFont typeface="Arial"/>
              <a:buNone/>
            </a:pPr>
            <a:endParaRPr sz="2500" b="1" dirty="0"/>
          </a:p>
        </p:txBody>
      </p:sp>
      <p:sp>
        <p:nvSpPr>
          <p:cNvPr id="107" name="Google Shape;107;p21"/>
          <p:cNvSpPr txBox="1"/>
          <p:nvPr/>
        </p:nvSpPr>
        <p:spPr>
          <a:xfrm>
            <a:off x="5593350" y="1392125"/>
            <a:ext cx="888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2D185C1E-48C7-EC4E-9196-3609A18ECA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7300" y="1762750"/>
            <a:ext cx="3619500" cy="304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457200" y="61775"/>
            <a:ext cx="8229600" cy="130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700" b="1">
                <a:latin typeface="Archivo Black"/>
                <a:ea typeface="Archivo Black"/>
                <a:cs typeface="Archivo Black"/>
                <a:sym typeface="Archivo Black"/>
              </a:rPr>
              <a:t>Queer Histories &amp; Non-Western Sexualities</a:t>
            </a:r>
            <a:endParaRPr sz="4700" b="1">
              <a:latin typeface="Archivo Black"/>
              <a:ea typeface="Archivo Black"/>
              <a:cs typeface="Archivo Black"/>
              <a:sym typeface="Archivo Black"/>
            </a:endParaRPr>
          </a:p>
        </p:txBody>
      </p:sp>
      <p:pic>
        <p:nvPicPr>
          <p:cNvPr id="258" name="Google Shape;258;p39"/>
          <p:cNvPicPr preferRelativeResize="0"/>
          <p:nvPr/>
        </p:nvPicPr>
        <p:blipFill>
          <a:blip r:embed="rId3">
            <a:alphaModFix/>
          </a:blip>
          <a:stretch>
            <a:fillRect/>
          </a:stretch>
        </p:blipFill>
        <p:spPr>
          <a:xfrm>
            <a:off x="1258950" y="2164320"/>
            <a:ext cx="2713961" cy="1841675"/>
          </a:xfrm>
          <a:prstGeom prst="rect">
            <a:avLst/>
          </a:prstGeom>
          <a:noFill/>
          <a:ln>
            <a:noFill/>
          </a:ln>
        </p:spPr>
      </p:pic>
      <p:pic>
        <p:nvPicPr>
          <p:cNvPr id="259" name="Google Shape;259;p39" descr="Homosexuality in India: A Literary History - The New York Time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352397" y="4067121"/>
            <a:ext cx="1620513" cy="2086554"/>
          </a:xfrm>
          <a:prstGeom prst="rect">
            <a:avLst/>
          </a:prstGeom>
          <a:noFill/>
          <a:ln>
            <a:noFill/>
          </a:ln>
        </p:spPr>
      </p:pic>
      <p:pic>
        <p:nvPicPr>
          <p:cNvPr id="260" name="Google Shape;260;p39"/>
          <p:cNvPicPr preferRelativeResize="0"/>
          <p:nvPr/>
        </p:nvPicPr>
        <p:blipFill>
          <a:blip r:embed="rId5">
            <a:alphaModFix/>
          </a:blip>
          <a:stretch>
            <a:fillRect/>
          </a:stretch>
        </p:blipFill>
        <p:spPr>
          <a:xfrm>
            <a:off x="4086417" y="1551300"/>
            <a:ext cx="3914558" cy="2454695"/>
          </a:xfrm>
          <a:prstGeom prst="rect">
            <a:avLst/>
          </a:prstGeom>
          <a:noFill/>
          <a:ln>
            <a:noFill/>
          </a:ln>
        </p:spPr>
      </p:pic>
      <p:pic>
        <p:nvPicPr>
          <p:cNvPr id="261" name="Google Shape;261;p3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056417" y="4081940"/>
            <a:ext cx="2421881" cy="1998350"/>
          </a:xfrm>
          <a:prstGeom prst="rect">
            <a:avLst/>
          </a:prstGeom>
          <a:noFill/>
          <a:ln>
            <a:noFill/>
          </a:ln>
        </p:spPr>
      </p:pic>
      <p:sp>
        <p:nvSpPr>
          <p:cNvPr id="262" name="Google Shape;262;p39"/>
          <p:cNvSpPr txBox="1"/>
          <p:nvPr/>
        </p:nvSpPr>
        <p:spPr>
          <a:xfrm>
            <a:off x="321638" y="6516000"/>
            <a:ext cx="80370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Images: </a:t>
            </a:r>
            <a:r>
              <a:rPr lang="en" sz="1000" u="sng" dirty="0">
                <a:solidFill>
                  <a:schemeClr val="hlink"/>
                </a:solidFill>
                <a:hlinkClick r:id="rId7"/>
              </a:rPr>
              <a:t>Thailand</a:t>
            </a:r>
            <a:r>
              <a:rPr lang="en" sz="1000" dirty="0"/>
              <a:t>, </a:t>
            </a:r>
            <a:r>
              <a:rPr lang="en" sz="1000" u="sng" dirty="0">
                <a:solidFill>
                  <a:schemeClr val="hlink"/>
                </a:solidFill>
                <a:hlinkClick r:id="rId8"/>
              </a:rPr>
              <a:t>Philippines</a:t>
            </a:r>
            <a:r>
              <a:rPr lang="en" sz="1000" dirty="0">
                <a:solidFill>
                  <a:schemeClr val="dk1"/>
                </a:solidFill>
              </a:rPr>
              <a:t>, </a:t>
            </a:r>
            <a:r>
              <a:rPr lang="en" sz="1000" u="sng" dirty="0">
                <a:solidFill>
                  <a:schemeClr val="hlink"/>
                </a:solidFill>
                <a:hlinkClick r:id="rId9"/>
              </a:rPr>
              <a:t>India</a:t>
            </a:r>
            <a:r>
              <a:rPr lang="en" sz="1000" dirty="0">
                <a:solidFill>
                  <a:schemeClr val="dk1"/>
                </a:solidFill>
              </a:rPr>
              <a:t>, </a:t>
            </a:r>
            <a:r>
              <a:rPr lang="en" sz="1000" u="sng" dirty="0">
                <a:solidFill>
                  <a:schemeClr val="hlink"/>
                </a:solidFill>
                <a:hlinkClick r:id="rId10"/>
              </a:rPr>
              <a:t>China</a:t>
            </a:r>
            <a:endParaRPr sz="1000" dirty="0">
              <a:solidFill>
                <a:schemeClr val="dk1"/>
              </a:solidFill>
            </a:endParaRPr>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81000" y="207125"/>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b="1">
                <a:latin typeface="Archivo Black"/>
                <a:ea typeface="Archivo Black"/>
                <a:cs typeface="Archivo Black"/>
                <a:sym typeface="Archivo Black"/>
              </a:rPr>
              <a:t>Non-Western Third Genders</a:t>
            </a:r>
            <a:endParaRPr sz="5000" b="1">
              <a:latin typeface="Archivo Black"/>
              <a:ea typeface="Archivo Black"/>
              <a:cs typeface="Archivo Black"/>
              <a:sym typeface="Archivo Black"/>
            </a:endParaRPr>
          </a:p>
        </p:txBody>
      </p:sp>
      <p:pic>
        <p:nvPicPr>
          <p:cNvPr id="268" name="Google Shape;268;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80548" y="2443025"/>
            <a:ext cx="2710676" cy="1692675"/>
          </a:xfrm>
          <a:prstGeom prst="rect">
            <a:avLst/>
          </a:prstGeom>
          <a:noFill/>
          <a:ln>
            <a:noFill/>
          </a:ln>
        </p:spPr>
      </p:pic>
      <p:pic>
        <p:nvPicPr>
          <p:cNvPr id="269" name="Google Shape;269;p4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55470" y="2630550"/>
            <a:ext cx="2838931" cy="1596901"/>
          </a:xfrm>
          <a:prstGeom prst="rect">
            <a:avLst/>
          </a:prstGeom>
          <a:noFill/>
          <a:ln>
            <a:noFill/>
          </a:ln>
        </p:spPr>
      </p:pic>
      <p:pic>
        <p:nvPicPr>
          <p:cNvPr id="270" name="Google Shape;270;p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48050" y="4135700"/>
            <a:ext cx="2095500" cy="2113000"/>
          </a:xfrm>
          <a:prstGeom prst="rect">
            <a:avLst/>
          </a:prstGeom>
          <a:noFill/>
          <a:ln>
            <a:noFill/>
          </a:ln>
        </p:spPr>
      </p:pic>
      <p:pic>
        <p:nvPicPr>
          <p:cNvPr id="271" name="Google Shape;271;p4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81763" y="2235125"/>
            <a:ext cx="1461375" cy="2011675"/>
          </a:xfrm>
          <a:prstGeom prst="rect">
            <a:avLst/>
          </a:prstGeom>
          <a:noFill/>
          <a:ln>
            <a:noFill/>
          </a:ln>
        </p:spPr>
      </p:pic>
      <p:pic>
        <p:nvPicPr>
          <p:cNvPr id="272" name="Google Shape;272;p40"/>
          <p:cNvPicPr preferRelativeResize="0"/>
          <p:nvPr/>
        </p:nvPicPr>
        <p:blipFill>
          <a:blip r:embed="rId7">
            <a:alphaModFix/>
          </a:blip>
          <a:stretch>
            <a:fillRect/>
          </a:stretch>
        </p:blipFill>
        <p:spPr>
          <a:xfrm>
            <a:off x="5353425" y="4197463"/>
            <a:ext cx="2095500" cy="1390650"/>
          </a:xfrm>
          <a:prstGeom prst="rect">
            <a:avLst/>
          </a:prstGeom>
          <a:noFill/>
          <a:ln>
            <a:noFill/>
          </a:ln>
        </p:spPr>
      </p:pic>
      <p:pic>
        <p:nvPicPr>
          <p:cNvPr id="273" name="Google Shape;273;p4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51459" y="4141075"/>
            <a:ext cx="2672790" cy="1503450"/>
          </a:xfrm>
          <a:prstGeom prst="rect">
            <a:avLst/>
          </a:prstGeom>
          <a:noFill/>
          <a:ln>
            <a:noFill/>
          </a:ln>
        </p:spPr>
      </p:pic>
      <p:sp>
        <p:nvSpPr>
          <p:cNvPr id="274" name="Google Shape;274;p40"/>
          <p:cNvSpPr txBox="1"/>
          <p:nvPr/>
        </p:nvSpPr>
        <p:spPr>
          <a:xfrm>
            <a:off x="295950" y="1350125"/>
            <a:ext cx="2247600" cy="7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Fa’afafine &amp; Fa’atane</a:t>
            </a:r>
            <a:endParaRPr sz="2200"/>
          </a:p>
          <a:p>
            <a:pPr marL="0" lvl="0" indent="0" algn="ctr" rtl="0">
              <a:spcBef>
                <a:spcPts val="0"/>
              </a:spcBef>
              <a:spcAft>
                <a:spcPts val="0"/>
              </a:spcAft>
              <a:buNone/>
            </a:pPr>
            <a:r>
              <a:rPr lang="en" sz="2200"/>
              <a:t>(Samoa)</a:t>
            </a:r>
            <a:endParaRPr sz="2200"/>
          </a:p>
          <a:p>
            <a:pPr marL="0" lvl="0" indent="0" algn="ctr" rtl="0">
              <a:spcBef>
                <a:spcPts val="0"/>
              </a:spcBef>
              <a:spcAft>
                <a:spcPts val="0"/>
              </a:spcAft>
              <a:buNone/>
            </a:pPr>
            <a:endParaRPr sz="2200"/>
          </a:p>
        </p:txBody>
      </p:sp>
      <p:sp>
        <p:nvSpPr>
          <p:cNvPr id="275" name="Google Shape;275;p40"/>
          <p:cNvSpPr txBox="1"/>
          <p:nvPr/>
        </p:nvSpPr>
        <p:spPr>
          <a:xfrm>
            <a:off x="6376075" y="1713700"/>
            <a:ext cx="2559900" cy="7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Māhū</a:t>
            </a:r>
            <a:endParaRPr sz="2200"/>
          </a:p>
          <a:p>
            <a:pPr marL="0" lvl="0" indent="0" algn="ctr" rtl="0">
              <a:spcBef>
                <a:spcPts val="0"/>
              </a:spcBef>
              <a:spcAft>
                <a:spcPts val="0"/>
              </a:spcAft>
              <a:buNone/>
            </a:pPr>
            <a:r>
              <a:rPr lang="en" sz="2200"/>
              <a:t>(Hawai’i, Tahiti)</a:t>
            </a:r>
            <a:endParaRPr sz="2200"/>
          </a:p>
          <a:p>
            <a:pPr marL="0" lvl="0" indent="0" algn="ctr" rtl="0">
              <a:spcBef>
                <a:spcPts val="0"/>
              </a:spcBef>
              <a:spcAft>
                <a:spcPts val="0"/>
              </a:spcAft>
              <a:buNone/>
            </a:pPr>
            <a:endParaRPr sz="2200">
              <a:latin typeface="Helvetica Neue"/>
              <a:ea typeface="Helvetica Neue"/>
              <a:cs typeface="Helvetica Neue"/>
              <a:sym typeface="Helvetica Neue"/>
            </a:endParaRPr>
          </a:p>
        </p:txBody>
      </p:sp>
      <p:sp>
        <p:nvSpPr>
          <p:cNvPr id="276" name="Google Shape;276;p40"/>
          <p:cNvSpPr txBox="1"/>
          <p:nvPr/>
        </p:nvSpPr>
        <p:spPr>
          <a:xfrm>
            <a:off x="2742050" y="1476675"/>
            <a:ext cx="38811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Calalai, Calalbai, and Bissu</a:t>
            </a:r>
            <a:endParaRPr sz="2200"/>
          </a:p>
          <a:p>
            <a:pPr marL="0" lvl="0" indent="0" algn="ctr" rtl="0">
              <a:spcBef>
                <a:spcPts val="0"/>
              </a:spcBef>
              <a:spcAft>
                <a:spcPts val="0"/>
              </a:spcAft>
              <a:buNone/>
            </a:pPr>
            <a:r>
              <a:rPr lang="en" sz="2200"/>
              <a:t>(Bugis culture, Indonesia)</a:t>
            </a:r>
            <a:endParaRPr sz="2200"/>
          </a:p>
        </p:txBody>
      </p:sp>
      <p:sp>
        <p:nvSpPr>
          <p:cNvPr id="277" name="Google Shape;277;p40"/>
          <p:cNvSpPr txBox="1"/>
          <p:nvPr/>
        </p:nvSpPr>
        <p:spPr>
          <a:xfrm>
            <a:off x="1219200" y="5514063"/>
            <a:ext cx="2601000" cy="8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1"/>
                </a:solidFill>
              </a:rPr>
              <a:t>Takatāpui</a:t>
            </a:r>
            <a:endParaRPr sz="2200">
              <a:solidFill>
                <a:schemeClr val="dk1"/>
              </a:solidFill>
            </a:endParaRPr>
          </a:p>
          <a:p>
            <a:pPr marL="0" lvl="0" indent="0" algn="ctr" rtl="0">
              <a:spcBef>
                <a:spcPts val="0"/>
              </a:spcBef>
              <a:spcAft>
                <a:spcPts val="0"/>
              </a:spcAft>
              <a:buNone/>
            </a:pPr>
            <a:r>
              <a:rPr lang="en" sz="2200">
                <a:solidFill>
                  <a:schemeClr val="dk1"/>
                </a:solidFill>
              </a:rPr>
              <a:t>(Māori)</a:t>
            </a:r>
            <a:endParaRPr sz="2200">
              <a:solidFill>
                <a:schemeClr val="dk1"/>
              </a:solidFill>
            </a:endParaRPr>
          </a:p>
        </p:txBody>
      </p:sp>
      <p:sp>
        <p:nvSpPr>
          <p:cNvPr id="278" name="Google Shape;278;p40"/>
          <p:cNvSpPr txBox="1"/>
          <p:nvPr/>
        </p:nvSpPr>
        <p:spPr>
          <a:xfrm>
            <a:off x="4366575" y="5816725"/>
            <a:ext cx="3152100" cy="7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Bakla</a:t>
            </a:r>
            <a:endParaRPr sz="2200"/>
          </a:p>
          <a:p>
            <a:pPr marL="0" lvl="0" indent="0" algn="ctr" rtl="0">
              <a:spcBef>
                <a:spcPts val="0"/>
              </a:spcBef>
              <a:spcAft>
                <a:spcPts val="0"/>
              </a:spcAft>
              <a:buNone/>
            </a:pPr>
            <a:r>
              <a:rPr lang="en" sz="2200"/>
              <a:t>(Philippines)</a:t>
            </a:r>
            <a:endParaRPr sz="2200"/>
          </a:p>
        </p:txBody>
      </p:sp>
      <p:sp>
        <p:nvSpPr>
          <p:cNvPr id="279" name="Google Shape;279;p40"/>
          <p:cNvSpPr txBox="1"/>
          <p:nvPr/>
        </p:nvSpPr>
        <p:spPr>
          <a:xfrm>
            <a:off x="7188350" y="4151375"/>
            <a:ext cx="2202900" cy="7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t>Hijra</a:t>
            </a:r>
            <a:endParaRPr sz="2200"/>
          </a:p>
          <a:p>
            <a:pPr marL="0" lvl="0" indent="0" algn="ctr" rtl="0">
              <a:spcBef>
                <a:spcPts val="0"/>
              </a:spcBef>
              <a:spcAft>
                <a:spcPts val="0"/>
              </a:spcAft>
              <a:buNone/>
            </a:pPr>
            <a:r>
              <a:rPr lang="en" sz="2200"/>
              <a:t>(Pakistan, Bangladesh, India</a:t>
            </a:r>
            <a:r>
              <a:rPr lang="en" sz="2200">
                <a:latin typeface="Helvetica Neue"/>
                <a:ea typeface="Helvetica Neue"/>
                <a:cs typeface="Helvetica Neue"/>
                <a:sym typeface="Helvetica Neue"/>
              </a:rPr>
              <a:t>)</a:t>
            </a:r>
            <a:endParaRPr sz="2200">
              <a:latin typeface="Helvetica Neue"/>
              <a:ea typeface="Helvetica Neue"/>
              <a:cs typeface="Helvetica Neue"/>
              <a:sym typeface="Helvetica Neue"/>
            </a:endParaRPr>
          </a:p>
        </p:txBody>
      </p:sp>
      <p:sp>
        <p:nvSpPr>
          <p:cNvPr id="280" name="Google Shape;280;p40"/>
          <p:cNvSpPr txBox="1"/>
          <p:nvPr/>
        </p:nvSpPr>
        <p:spPr>
          <a:xfrm>
            <a:off x="12385" y="6562087"/>
            <a:ext cx="5459329"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Images: </a:t>
            </a:r>
            <a:r>
              <a:rPr lang="en" sz="1000" u="sng" dirty="0">
                <a:solidFill>
                  <a:schemeClr val="hlink"/>
                </a:solidFill>
                <a:hlinkClick r:id="rId9"/>
              </a:rPr>
              <a:t>Calalai, Calalbai, Bissu</a:t>
            </a:r>
            <a:r>
              <a:rPr lang="en" sz="1000" dirty="0">
                <a:solidFill>
                  <a:schemeClr val="dk1"/>
                </a:solidFill>
              </a:rPr>
              <a:t>, </a:t>
            </a:r>
            <a:r>
              <a:rPr lang="en" sz="1000" u="sng" dirty="0">
                <a:solidFill>
                  <a:schemeClr val="hlink"/>
                </a:solidFill>
                <a:hlinkClick r:id="rId10"/>
              </a:rPr>
              <a:t>Fa’afafine &amp; Fa’atane</a:t>
            </a:r>
            <a:r>
              <a:rPr lang="en" sz="1000" dirty="0">
                <a:solidFill>
                  <a:schemeClr val="dk1"/>
                </a:solidFill>
              </a:rPr>
              <a:t>, </a:t>
            </a:r>
            <a:r>
              <a:rPr lang="en" sz="1000" u="sng" dirty="0">
                <a:solidFill>
                  <a:schemeClr val="hlink"/>
                </a:solidFill>
                <a:hlinkClick r:id="rId11"/>
              </a:rPr>
              <a:t>Hijra</a:t>
            </a:r>
            <a:r>
              <a:rPr lang="en" sz="1000" dirty="0">
                <a:solidFill>
                  <a:schemeClr val="dk1"/>
                </a:solidFill>
              </a:rPr>
              <a:t>, </a:t>
            </a:r>
            <a:r>
              <a:rPr lang="en" sz="1000" u="sng" dirty="0">
                <a:solidFill>
                  <a:schemeClr val="hlink"/>
                </a:solidFill>
                <a:hlinkClick r:id="rId12"/>
              </a:rPr>
              <a:t>Kumi Hina</a:t>
            </a:r>
            <a:r>
              <a:rPr lang="en" sz="1000" dirty="0">
                <a:solidFill>
                  <a:schemeClr val="dk1"/>
                </a:solidFill>
              </a:rPr>
              <a:t>, </a:t>
            </a:r>
            <a:r>
              <a:rPr lang="en" sz="1000" u="sng" dirty="0">
                <a:solidFill>
                  <a:schemeClr val="hlink"/>
                </a:solidFill>
                <a:hlinkClick r:id="rId13"/>
              </a:rPr>
              <a:t>Takatapui</a:t>
            </a:r>
            <a:r>
              <a:rPr lang="en" sz="1000" dirty="0">
                <a:solidFill>
                  <a:schemeClr val="dk1"/>
                </a:solidFill>
              </a:rPr>
              <a:t>, </a:t>
            </a:r>
            <a:r>
              <a:rPr lang="en" sz="1000" u="sng" dirty="0">
                <a:solidFill>
                  <a:schemeClr val="hlink"/>
                </a:solidFill>
                <a:hlinkClick r:id="rId14"/>
              </a:rPr>
              <a:t>Bakla</a:t>
            </a:r>
            <a:r>
              <a:rPr lang="en" sz="1000" dirty="0">
                <a:solidFill>
                  <a:schemeClr val="dk1"/>
                </a:solidFill>
              </a:rPr>
              <a:t> </a:t>
            </a:r>
            <a:endParaRPr sz="1000" dirty="0">
              <a:solidFill>
                <a:schemeClr val="dk1"/>
              </a:solidFill>
            </a:endParaRPr>
          </a:p>
          <a:p>
            <a:pPr marL="0" lvl="0" indent="0" algn="l" rtl="0">
              <a:spcBef>
                <a:spcPts val="0"/>
              </a:spcBef>
              <a:spcAft>
                <a:spcPts val="0"/>
              </a:spcAft>
              <a:buClr>
                <a:schemeClr val="dk1"/>
              </a:buClr>
              <a:buSzPts val="1100"/>
              <a:buFont typeface="Arial"/>
              <a:buNone/>
            </a:pPr>
            <a:endParaRPr sz="900" dirty="0">
              <a:solidFill>
                <a:schemeClr val="dk1"/>
              </a:solidFill>
            </a:endParaRPr>
          </a:p>
          <a:p>
            <a:pPr marL="0" lvl="0" indent="0" algn="l" rtl="0">
              <a:spcBef>
                <a:spcPts val="0"/>
              </a:spcBef>
              <a:spcAft>
                <a:spcPts val="0"/>
              </a:spcAft>
              <a:buClr>
                <a:schemeClr val="dk1"/>
              </a:buClr>
              <a:buSzPts val="1100"/>
              <a:buFont typeface="Arial"/>
              <a:buNone/>
            </a:pPr>
            <a:endParaRPr sz="900" dirty="0">
              <a:solidFill>
                <a:schemeClr val="dk1"/>
              </a:solidFill>
            </a:endParaRPr>
          </a:p>
          <a:p>
            <a:pPr marL="0" lvl="0" indent="0" algn="l" rtl="0">
              <a:spcBef>
                <a:spcPts val="0"/>
              </a:spcBef>
              <a:spcAft>
                <a:spcPts val="0"/>
              </a:spcAft>
              <a:buClr>
                <a:schemeClr val="dk1"/>
              </a:buClr>
              <a:buSzPts val="1100"/>
              <a:buFont typeface="Arial"/>
              <a:buNone/>
            </a:pPr>
            <a:endParaRPr sz="900" dirty="0">
              <a:solidFill>
                <a:schemeClr val="dk1"/>
              </a:solidFill>
            </a:endParaRPr>
          </a:p>
          <a:p>
            <a:pPr marL="0" lvl="0" indent="0" algn="l" rtl="0">
              <a:spcBef>
                <a:spcPts val="0"/>
              </a:spcBef>
              <a:spcAft>
                <a:spcPts val="0"/>
              </a:spcAft>
              <a:buNone/>
            </a:pPr>
            <a:endParaRPr sz="900" dirty="0">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ctrTitle"/>
          </p:nvPr>
        </p:nvSpPr>
        <p:spPr>
          <a:xfrm>
            <a:off x="304800" y="1676400"/>
            <a:ext cx="8557800" cy="28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400">
                <a:latin typeface="Archivo Black"/>
                <a:ea typeface="Archivo Black"/>
                <a:cs typeface="Archivo Black"/>
                <a:sym typeface="Archivo Black"/>
              </a:rPr>
              <a:t>Nationalism, Imperialism, &amp; Colonialism</a:t>
            </a:r>
            <a:endParaRPr sz="6400">
              <a:latin typeface="Archivo Black"/>
              <a:ea typeface="Archivo Black"/>
              <a:cs typeface="Archivo Black"/>
              <a:sym typeface="Archiv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2"/>
          <p:cNvSpPr txBox="1"/>
          <p:nvPr/>
        </p:nvSpPr>
        <p:spPr>
          <a:xfrm>
            <a:off x="3794187" y="6341611"/>
            <a:ext cx="7228800" cy="2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3"/>
              </a:rPr>
              <a:t>Image</a:t>
            </a:r>
            <a:r>
              <a:rPr lang="en" sz="1000" u="sng" dirty="0">
                <a:solidFill>
                  <a:schemeClr val="hlink"/>
                </a:solidFill>
                <a:latin typeface="Arial" panose="020B0604020202020204" pitchFamily="34" charset="0"/>
                <a:ea typeface="Helvetica Neue"/>
                <a:cs typeface="Arial" panose="020B0604020202020204" pitchFamily="34" charset="0"/>
                <a:sym typeface="Helvetica Neue"/>
              </a:rPr>
              <a:t>: Travel Bans</a:t>
            </a:r>
            <a:endParaRPr sz="1000" dirty="0">
              <a:latin typeface="Arial" panose="020B0604020202020204" pitchFamily="34" charset="0"/>
              <a:ea typeface="Helvetica Neue"/>
              <a:cs typeface="Arial" panose="020B0604020202020204" pitchFamily="34" charset="0"/>
              <a:sym typeface="Helvetica Neue"/>
            </a:endParaRPr>
          </a:p>
        </p:txBody>
      </p:sp>
      <p:pic>
        <p:nvPicPr>
          <p:cNvPr id="291" name="Google Shape;291;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86625" y="2137600"/>
            <a:ext cx="4085975" cy="4204011"/>
          </a:xfrm>
          <a:prstGeom prst="rect">
            <a:avLst/>
          </a:prstGeom>
          <a:noFill/>
          <a:ln>
            <a:noFill/>
          </a:ln>
        </p:spPr>
      </p:pic>
      <p:sp>
        <p:nvSpPr>
          <p:cNvPr id="292" name="Google Shape;292;p42"/>
          <p:cNvSpPr txBox="1"/>
          <p:nvPr/>
        </p:nvSpPr>
        <p:spPr>
          <a:xfrm>
            <a:off x="2286000" y="1458100"/>
            <a:ext cx="4386600" cy="67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Helvetica Neue"/>
                <a:ea typeface="Helvetica Neue"/>
                <a:cs typeface="Helvetica Neue"/>
                <a:sym typeface="Helvetica Neue"/>
              </a:rPr>
              <a:t>1875: Page Act polices immigrants around sexuality</a:t>
            </a:r>
            <a:endParaRPr sz="1700" b="1">
              <a:latin typeface="Helvetica Neue"/>
              <a:ea typeface="Helvetica Neue"/>
              <a:cs typeface="Helvetica Neue"/>
              <a:sym typeface="Helvetica Neue"/>
            </a:endParaRPr>
          </a:p>
        </p:txBody>
      </p:sp>
      <p:sp>
        <p:nvSpPr>
          <p:cNvPr id="293" name="Google Shape;293;p42"/>
          <p:cNvSpPr txBox="1">
            <a:spLocks noGrp="1"/>
          </p:cNvSpPr>
          <p:nvPr>
            <p:ph type="title"/>
          </p:nvPr>
        </p:nvSpPr>
        <p:spPr>
          <a:xfrm>
            <a:off x="267450" y="86500"/>
            <a:ext cx="82296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400" b="1">
                <a:latin typeface="Archivo Black"/>
                <a:ea typeface="Archivo Black"/>
                <a:cs typeface="Archivo Black"/>
                <a:sym typeface="Archivo Black"/>
              </a:rPr>
              <a:t>An Old Playbook</a:t>
            </a:r>
            <a:endParaRPr sz="6400" b="1">
              <a:latin typeface="Archivo Black"/>
              <a:ea typeface="Archivo Black"/>
              <a:cs typeface="Archivo Black"/>
              <a:sym typeface="Archivo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226450" y="177925"/>
            <a:ext cx="8782800" cy="11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b="1">
                <a:latin typeface="Archivo Black"/>
                <a:ea typeface="Archivo Black"/>
                <a:cs typeface="Archivo Black"/>
                <a:sym typeface="Archivo Black"/>
              </a:rPr>
              <a:t>The “Perpetual Foreigner”</a:t>
            </a:r>
            <a:endParaRPr sz="4500" b="1">
              <a:latin typeface="Archivo Black"/>
              <a:ea typeface="Archivo Black"/>
              <a:cs typeface="Archivo Black"/>
              <a:sym typeface="Archivo Black"/>
            </a:endParaRPr>
          </a:p>
        </p:txBody>
      </p:sp>
      <p:pic>
        <p:nvPicPr>
          <p:cNvPr id="299" name="Google Shape;299;p43"/>
          <p:cNvPicPr preferRelativeResize="0"/>
          <p:nvPr/>
        </p:nvPicPr>
        <p:blipFill>
          <a:blip r:embed="rId3">
            <a:alphaModFix/>
          </a:blip>
          <a:stretch>
            <a:fillRect/>
          </a:stretch>
        </p:blipFill>
        <p:spPr>
          <a:xfrm>
            <a:off x="1187075" y="1519900"/>
            <a:ext cx="3423422" cy="4737875"/>
          </a:xfrm>
          <a:prstGeom prst="rect">
            <a:avLst/>
          </a:prstGeom>
          <a:noFill/>
          <a:ln>
            <a:noFill/>
          </a:ln>
        </p:spPr>
      </p:pic>
      <p:pic>
        <p:nvPicPr>
          <p:cNvPr id="300" name="Google Shape;300;p4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10500" y="3610200"/>
            <a:ext cx="3624624" cy="2416388"/>
          </a:xfrm>
          <a:prstGeom prst="rect">
            <a:avLst/>
          </a:prstGeom>
          <a:noFill/>
          <a:ln>
            <a:noFill/>
          </a:ln>
        </p:spPr>
      </p:pic>
      <p:pic>
        <p:nvPicPr>
          <p:cNvPr id="301" name="Google Shape;301;p4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10500" y="1519900"/>
            <a:ext cx="3624624" cy="2038849"/>
          </a:xfrm>
          <a:prstGeom prst="rect">
            <a:avLst/>
          </a:prstGeom>
          <a:noFill/>
          <a:ln>
            <a:noFill/>
          </a:ln>
        </p:spPr>
      </p:pic>
      <p:sp>
        <p:nvSpPr>
          <p:cNvPr id="302" name="Google Shape;302;p43"/>
          <p:cNvSpPr txBox="1"/>
          <p:nvPr/>
        </p:nvSpPr>
        <p:spPr>
          <a:xfrm>
            <a:off x="615450" y="6406075"/>
            <a:ext cx="6719700" cy="3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Images: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6"/>
              </a:rPr>
              <a:t>Yellow Peril</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7"/>
              </a:rPr>
              <a:t>Where are you really from?</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8"/>
              </a:rPr>
              <a:t>Mask</a:t>
            </a:r>
            <a:r>
              <a:rPr lang="en" sz="1000" dirty="0">
                <a:latin typeface="Arial" panose="020B0604020202020204" pitchFamily="34" charset="0"/>
                <a:ea typeface="Helvetica Neue"/>
                <a:cs typeface="Arial" panose="020B0604020202020204" pitchFamily="34" charset="0"/>
                <a:sym typeface="Helvetica Neue"/>
              </a:rPr>
              <a:t> </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457200" y="228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400" b="1">
                <a:latin typeface="Archivo Black"/>
                <a:ea typeface="Archivo Black"/>
                <a:cs typeface="Archivo Black"/>
                <a:sym typeface="Archivo Black"/>
              </a:rPr>
              <a:t>COVID-19</a:t>
            </a:r>
            <a:endParaRPr sz="6400" b="1">
              <a:latin typeface="Archivo Black"/>
              <a:ea typeface="Archivo Black"/>
              <a:cs typeface="Archivo Black"/>
              <a:sym typeface="Archivo Black"/>
            </a:endParaRPr>
          </a:p>
        </p:txBody>
      </p:sp>
      <p:pic>
        <p:nvPicPr>
          <p:cNvPr id="325" name="Google Shape;325;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8275" y="1483499"/>
            <a:ext cx="8695590" cy="4526100"/>
          </a:xfrm>
          <a:prstGeom prst="rect">
            <a:avLst/>
          </a:prstGeom>
          <a:noFill/>
          <a:ln>
            <a:noFill/>
          </a:ln>
        </p:spPr>
      </p:pic>
      <p:sp>
        <p:nvSpPr>
          <p:cNvPr id="326" name="Google Shape;326;p46"/>
          <p:cNvSpPr txBox="1"/>
          <p:nvPr/>
        </p:nvSpPr>
        <p:spPr>
          <a:xfrm>
            <a:off x="3493397" y="6009599"/>
            <a:ext cx="72288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u="sng" dirty="0">
                <a:solidFill>
                  <a:schemeClr val="tx1"/>
                </a:solid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Image</a:t>
            </a:r>
            <a:r>
              <a:rPr lang="en" sz="1000" u="sng" dirty="0">
                <a:solidFill>
                  <a:schemeClr val="hlink"/>
                </a:solidFill>
                <a:latin typeface="Arial" panose="020B0604020202020204" pitchFamily="34" charset="0"/>
                <a:ea typeface="Helvetica Neue"/>
                <a:cs typeface="Arial" panose="020B0604020202020204" pitchFamily="34" charset="0"/>
                <a:sym typeface="Helvetica Neue"/>
              </a:rPr>
              <a:t>: Unmasking Yellow Peril</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2537" y="1581650"/>
            <a:ext cx="8498926" cy="4423725"/>
          </a:xfrm>
          <a:prstGeom prst="rect">
            <a:avLst/>
          </a:prstGeom>
          <a:noFill/>
          <a:ln>
            <a:noFill/>
          </a:ln>
        </p:spPr>
      </p:pic>
      <p:sp>
        <p:nvSpPr>
          <p:cNvPr id="308" name="Google Shape;308;p44"/>
          <p:cNvSpPr txBox="1">
            <a:spLocks noGrp="1"/>
          </p:cNvSpPr>
          <p:nvPr>
            <p:ph type="title"/>
          </p:nvPr>
        </p:nvSpPr>
        <p:spPr>
          <a:xfrm>
            <a:off x="160650" y="0"/>
            <a:ext cx="89832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a:latin typeface="Archivo Black"/>
                <a:ea typeface="Archivo Black"/>
                <a:cs typeface="Archivo Black"/>
                <a:sym typeface="Archivo Black"/>
              </a:rPr>
              <a:t>New Pages, Old Playbook</a:t>
            </a:r>
            <a:endParaRPr sz="2900" b="1">
              <a:latin typeface="Archivo Black"/>
              <a:ea typeface="Archivo Black"/>
              <a:cs typeface="Archivo Black"/>
              <a:sym typeface="Archivo Black"/>
            </a:endParaRPr>
          </a:p>
        </p:txBody>
      </p:sp>
      <p:sp>
        <p:nvSpPr>
          <p:cNvPr id="309" name="Google Shape;309;p44"/>
          <p:cNvSpPr txBox="1"/>
          <p:nvPr/>
        </p:nvSpPr>
        <p:spPr>
          <a:xfrm>
            <a:off x="3529492" y="6011575"/>
            <a:ext cx="72288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 </a:t>
            </a:r>
            <a:r>
              <a:rPr lang="en" sz="1000" u="sng" dirty="0">
                <a:solidFill>
                  <a:schemeClr val="hlink"/>
                </a:solidFill>
                <a:latin typeface="Arial" panose="020B0604020202020204" pitchFamily="34" charset="0"/>
                <a:cs typeface="Arial" panose="020B0604020202020204" pitchFamily="34" charset="0"/>
                <a:hlinkClick r:id="rId4"/>
              </a:rPr>
              <a:t>Unmasking Yellow</a:t>
            </a:r>
            <a:r>
              <a:rPr lang="en" sz="1000" u="sng" dirty="0">
                <a:solidFill>
                  <a:schemeClr val="hlink"/>
                </a:solidFill>
                <a:latin typeface="Arial" panose="020B0604020202020204" pitchFamily="34" charset="0"/>
                <a:cs typeface="Arial" panose="020B0604020202020204" pitchFamily="34" charset="0"/>
              </a:rPr>
              <a:t> Peril</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11375" y="1559025"/>
            <a:ext cx="4030715" cy="3023024"/>
          </a:xfrm>
          <a:prstGeom prst="rect">
            <a:avLst/>
          </a:prstGeom>
          <a:noFill/>
          <a:ln>
            <a:noFill/>
          </a:ln>
        </p:spPr>
      </p:pic>
      <p:sp>
        <p:nvSpPr>
          <p:cNvPr id="332" name="Google Shape;332;p47"/>
          <p:cNvSpPr txBox="1">
            <a:spLocks noGrp="1"/>
          </p:cNvSpPr>
          <p:nvPr>
            <p:ph type="title"/>
          </p:nvPr>
        </p:nvSpPr>
        <p:spPr>
          <a:xfrm>
            <a:off x="457200" y="86500"/>
            <a:ext cx="8229600" cy="128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900" b="1">
                <a:latin typeface="Archivo Black"/>
                <a:ea typeface="Archivo Black"/>
                <a:cs typeface="Archivo Black"/>
                <a:sym typeface="Archivo Black"/>
              </a:rPr>
              <a:t>Hawaiian Sovereignty Movement</a:t>
            </a:r>
            <a:endParaRPr sz="4900" b="1">
              <a:latin typeface="Archivo Black"/>
              <a:ea typeface="Archivo Black"/>
              <a:cs typeface="Archivo Black"/>
              <a:sym typeface="Archivo Black"/>
            </a:endParaRPr>
          </a:p>
        </p:txBody>
      </p:sp>
      <p:pic>
        <p:nvPicPr>
          <p:cNvPr id="333" name="Google Shape;333;p47"/>
          <p:cNvPicPr preferRelativeResize="0"/>
          <p:nvPr/>
        </p:nvPicPr>
        <p:blipFill>
          <a:blip r:embed="rId4">
            <a:alphaModFix/>
          </a:blip>
          <a:stretch>
            <a:fillRect/>
          </a:stretch>
        </p:blipFill>
        <p:spPr>
          <a:xfrm>
            <a:off x="1519850" y="3363213"/>
            <a:ext cx="3810000" cy="2952750"/>
          </a:xfrm>
          <a:prstGeom prst="rect">
            <a:avLst/>
          </a:prstGeom>
          <a:noFill/>
          <a:ln>
            <a:noFill/>
          </a:ln>
        </p:spPr>
      </p:pic>
      <p:pic>
        <p:nvPicPr>
          <p:cNvPr id="334" name="Google Shape;334;p47"/>
          <p:cNvPicPr preferRelativeResize="0"/>
          <p:nvPr/>
        </p:nvPicPr>
        <p:blipFill>
          <a:blip r:embed="rId5">
            <a:alphaModFix/>
          </a:blip>
          <a:stretch>
            <a:fillRect/>
          </a:stretch>
        </p:blipFill>
        <p:spPr>
          <a:xfrm>
            <a:off x="203875" y="1784663"/>
            <a:ext cx="1676400" cy="2724150"/>
          </a:xfrm>
          <a:prstGeom prst="rect">
            <a:avLst/>
          </a:prstGeom>
          <a:noFill/>
          <a:ln>
            <a:noFill/>
          </a:ln>
        </p:spPr>
      </p:pic>
      <p:sp>
        <p:nvSpPr>
          <p:cNvPr id="335" name="Google Shape;335;p47"/>
          <p:cNvSpPr txBox="1"/>
          <p:nvPr/>
        </p:nvSpPr>
        <p:spPr>
          <a:xfrm>
            <a:off x="160650" y="6492100"/>
            <a:ext cx="7228800" cy="2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Images: </a:t>
            </a:r>
            <a:r>
              <a:rPr lang="en" sz="1000" u="sng" dirty="0">
                <a:solidFill>
                  <a:schemeClr val="hlink"/>
                </a:solidFill>
                <a:latin typeface="Arial" panose="020B0604020202020204" pitchFamily="34" charset="0"/>
                <a:cs typeface="Arial" panose="020B0604020202020204" pitchFamily="34" charset="0"/>
                <a:hlinkClick r:id="rId6"/>
              </a:rPr>
              <a:t>Petition</a:t>
            </a:r>
            <a:r>
              <a:rPr lang="en" sz="1000" dirty="0">
                <a:solidFill>
                  <a:schemeClr val="dk1"/>
                </a:solidFill>
                <a:latin typeface="Arial" panose="020B0604020202020204" pitchFamily="34" charset="0"/>
                <a:cs typeface="Arial" panose="020B0604020202020204" pitchFamily="34" charset="0"/>
              </a:rPr>
              <a:t>, </a:t>
            </a:r>
            <a:r>
              <a:rPr lang="en" sz="1000" u="sng" dirty="0">
                <a:solidFill>
                  <a:schemeClr val="hlink"/>
                </a:solidFill>
                <a:latin typeface="Arial" panose="020B0604020202020204" pitchFamily="34" charset="0"/>
                <a:cs typeface="Arial" panose="020B0604020202020204" pitchFamily="34" charset="0"/>
                <a:hlinkClick r:id="rId7"/>
              </a:rPr>
              <a:t>Renaissance</a:t>
            </a:r>
            <a:r>
              <a:rPr lang="en" sz="1000" dirty="0">
                <a:solidFill>
                  <a:schemeClr val="dk1"/>
                </a:solidFill>
                <a:latin typeface="Arial" panose="020B0604020202020204" pitchFamily="34" charset="0"/>
                <a:cs typeface="Arial" panose="020B0604020202020204" pitchFamily="34" charset="0"/>
              </a:rPr>
              <a:t>, </a:t>
            </a:r>
            <a:r>
              <a:rPr lang="en" sz="1000" u="sng" dirty="0">
                <a:solidFill>
                  <a:schemeClr val="hlink"/>
                </a:solidFill>
                <a:latin typeface="Arial" panose="020B0604020202020204" pitchFamily="34" charset="0"/>
                <a:cs typeface="Arial" panose="020B0604020202020204" pitchFamily="34" charset="0"/>
                <a:hlinkClick r:id="rId8"/>
              </a:rPr>
              <a:t>Mauna Kea</a:t>
            </a:r>
            <a:endParaRPr sz="1000" dirty="0">
              <a:latin typeface="Arial" panose="020B0604020202020204" pitchFamily="34" charset="0"/>
              <a:cs typeface="Arial" panose="020B0604020202020204" pitchFamily="34" charset="0"/>
            </a:endParaRPr>
          </a:p>
        </p:txBody>
      </p:sp>
      <p:sp>
        <p:nvSpPr>
          <p:cNvPr id="336" name="Google Shape;336;p47"/>
          <p:cNvSpPr txBox="1"/>
          <p:nvPr/>
        </p:nvSpPr>
        <p:spPr>
          <a:xfrm>
            <a:off x="2011675" y="1831813"/>
            <a:ext cx="1815600" cy="107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ea typeface="Helvetica Neue"/>
                <a:cs typeface="Arial" panose="020B0604020202020204" pitchFamily="34" charset="0"/>
                <a:sym typeface="Helvetica Neue"/>
              </a:rPr>
              <a:t>Anti-Annexation Petition, 1897</a:t>
            </a:r>
            <a:endParaRPr dirty="0">
              <a:latin typeface="Arial" panose="020B0604020202020204" pitchFamily="34" charset="0"/>
              <a:ea typeface="Helvetica Neue"/>
              <a:cs typeface="Arial" panose="020B0604020202020204" pitchFamily="34" charset="0"/>
              <a:sym typeface="Helvetica Neue"/>
            </a:endParaRPr>
          </a:p>
        </p:txBody>
      </p:sp>
      <p:sp>
        <p:nvSpPr>
          <p:cNvPr id="337" name="Google Shape;337;p47"/>
          <p:cNvSpPr txBox="1"/>
          <p:nvPr/>
        </p:nvSpPr>
        <p:spPr>
          <a:xfrm>
            <a:off x="6861400" y="4689575"/>
            <a:ext cx="15807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ea typeface="Helvetica Neue"/>
                <a:cs typeface="Arial" panose="020B0604020202020204" pitchFamily="34" charset="0"/>
                <a:sym typeface="Helvetica Neue"/>
              </a:rPr>
              <a:t>Mauna Kea, 2019</a:t>
            </a:r>
            <a:endParaRPr dirty="0">
              <a:latin typeface="Arial" panose="020B0604020202020204" pitchFamily="34" charset="0"/>
              <a:ea typeface="Helvetica Neue"/>
              <a:cs typeface="Arial" panose="020B0604020202020204" pitchFamily="34" charset="0"/>
              <a:sym typeface="Helvetica Neue"/>
            </a:endParaRPr>
          </a:p>
        </p:txBody>
      </p:sp>
      <p:sp>
        <p:nvSpPr>
          <p:cNvPr id="338" name="Google Shape;338;p47"/>
          <p:cNvSpPr txBox="1"/>
          <p:nvPr/>
        </p:nvSpPr>
        <p:spPr>
          <a:xfrm>
            <a:off x="5329850" y="5645250"/>
            <a:ext cx="1737300" cy="5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ea typeface="Helvetica Neue"/>
                <a:cs typeface="Arial" panose="020B0604020202020204" pitchFamily="34" charset="0"/>
                <a:sym typeface="Helvetica Neue"/>
              </a:rPr>
              <a:t>Hawaiian Renaissance, 1970s</a:t>
            </a:r>
            <a:endParaRPr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8"/>
          <p:cNvSpPr txBox="1">
            <a:spLocks noGrp="1"/>
          </p:cNvSpPr>
          <p:nvPr>
            <p:ph type="title"/>
          </p:nvPr>
        </p:nvSpPr>
        <p:spPr>
          <a:xfrm>
            <a:off x="307325" y="228600"/>
            <a:ext cx="837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b="1">
                <a:latin typeface="Archivo Black"/>
                <a:ea typeface="Archivo Black"/>
                <a:cs typeface="Archivo Black"/>
                <a:sym typeface="Archivo Black"/>
              </a:rPr>
              <a:t>Anti-War Movement</a:t>
            </a:r>
            <a:endParaRPr sz="6000" b="1">
              <a:latin typeface="Archivo Black"/>
              <a:ea typeface="Archivo Black"/>
              <a:cs typeface="Archivo Black"/>
              <a:sym typeface="Archivo Black"/>
            </a:endParaRPr>
          </a:p>
        </p:txBody>
      </p:sp>
      <p:sp>
        <p:nvSpPr>
          <p:cNvPr id="344" name="Google Shape;344;p4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00"/>
              </a:spcBef>
              <a:spcAft>
                <a:spcPts val="600"/>
              </a:spcAft>
              <a:buNone/>
            </a:pPr>
            <a:endParaRPr/>
          </a:p>
        </p:txBody>
      </p:sp>
      <p:pic>
        <p:nvPicPr>
          <p:cNvPr id="345" name="Google Shape;345;p48"/>
          <p:cNvPicPr preferRelativeResize="0"/>
          <p:nvPr/>
        </p:nvPicPr>
        <p:blipFill>
          <a:blip r:embed="rId3">
            <a:alphaModFix/>
          </a:blip>
          <a:stretch>
            <a:fillRect/>
          </a:stretch>
        </p:blipFill>
        <p:spPr>
          <a:xfrm>
            <a:off x="3903775" y="1600200"/>
            <a:ext cx="4883400" cy="3203525"/>
          </a:xfrm>
          <a:prstGeom prst="rect">
            <a:avLst/>
          </a:prstGeom>
          <a:noFill/>
          <a:ln>
            <a:noFill/>
          </a:ln>
        </p:spPr>
      </p:pic>
      <p:pic>
        <p:nvPicPr>
          <p:cNvPr id="346" name="Google Shape;346;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9700" y="1581662"/>
            <a:ext cx="2645701" cy="1989451"/>
          </a:xfrm>
          <a:prstGeom prst="rect">
            <a:avLst/>
          </a:prstGeom>
          <a:noFill/>
          <a:ln>
            <a:noFill/>
          </a:ln>
        </p:spPr>
      </p:pic>
      <p:pic>
        <p:nvPicPr>
          <p:cNvPr id="347" name="Google Shape;347;p4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8400" y="3628775"/>
            <a:ext cx="4436076" cy="2743200"/>
          </a:xfrm>
          <a:prstGeom prst="rect">
            <a:avLst/>
          </a:prstGeom>
          <a:noFill/>
          <a:ln>
            <a:noFill/>
          </a:ln>
        </p:spPr>
      </p:pic>
      <p:pic>
        <p:nvPicPr>
          <p:cNvPr id="348" name="Google Shape;348;p4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01025" y="4257637"/>
            <a:ext cx="2310726" cy="1790275"/>
          </a:xfrm>
          <a:prstGeom prst="rect">
            <a:avLst/>
          </a:prstGeom>
          <a:noFill/>
          <a:ln>
            <a:noFill/>
          </a:ln>
        </p:spPr>
      </p:pic>
      <p:sp>
        <p:nvSpPr>
          <p:cNvPr id="349" name="Google Shape;349;p48"/>
          <p:cNvSpPr txBox="1"/>
          <p:nvPr/>
        </p:nvSpPr>
        <p:spPr>
          <a:xfrm>
            <a:off x="540100" y="6540600"/>
            <a:ext cx="68832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Images: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7"/>
              </a:rPr>
              <a:t>Gidra </a:t>
            </a:r>
            <a:r>
              <a:rPr lang="en" sz="1000" u="sng" dirty="0">
                <a:solidFill>
                  <a:schemeClr val="hlink"/>
                </a:solidFill>
                <a:latin typeface="Arial" panose="020B0604020202020204" pitchFamily="34" charset="0"/>
                <a:cs typeface="Arial" panose="020B0604020202020204" pitchFamily="34" charset="0"/>
                <a:hlinkClick r:id="rId7"/>
              </a:rPr>
              <a:t>Newspaper</a:t>
            </a:r>
            <a:r>
              <a:rPr lang="en" sz="1000" dirty="0">
                <a:solidFill>
                  <a:schemeClr val="dk1"/>
                </a:solidFill>
                <a:latin typeface="Arial" panose="020B0604020202020204" pitchFamily="34" charset="0"/>
                <a:cs typeface="Arial" panose="020B0604020202020204" pitchFamily="34" charset="0"/>
              </a:rPr>
              <a:t>, </a:t>
            </a:r>
            <a:r>
              <a:rPr lang="en" sz="1000" u="sng" dirty="0">
                <a:solidFill>
                  <a:schemeClr val="hlink"/>
                </a:solidFill>
                <a:latin typeface="Arial" panose="020B0604020202020204" pitchFamily="34" charset="0"/>
                <a:cs typeface="Arial" panose="020B0604020202020204" pitchFamily="34" charset="0"/>
                <a:hlinkClick r:id="rId8"/>
              </a:rPr>
              <a:t>Gays Unite</a:t>
            </a:r>
            <a:r>
              <a:rPr lang="en" sz="1000" dirty="0">
                <a:solidFill>
                  <a:schemeClr val="dk1"/>
                </a:solidFill>
                <a:latin typeface="Arial" panose="020B0604020202020204" pitchFamily="34" charset="0"/>
                <a:cs typeface="Arial" panose="020B0604020202020204" pitchFamily="34" charset="0"/>
              </a:rPr>
              <a:t>, </a:t>
            </a:r>
            <a:r>
              <a:rPr lang="en" sz="1000" u="sng" dirty="0">
                <a:solidFill>
                  <a:schemeClr val="hlink"/>
                </a:solidFill>
                <a:latin typeface="Arial" panose="020B0604020202020204" pitchFamily="34" charset="0"/>
                <a:cs typeface="Arial" panose="020B0604020202020204" pitchFamily="34" charset="0"/>
                <a:hlinkClick r:id="rId9"/>
              </a:rPr>
              <a:t>Poster</a:t>
            </a:r>
            <a:r>
              <a:rPr lang="en" sz="1000" dirty="0">
                <a:latin typeface="Arial" panose="020B0604020202020204" pitchFamily="34" charset="0"/>
                <a:ea typeface="Helvetica Neue"/>
                <a:cs typeface="Arial" panose="020B0604020202020204" pitchFamily="34" charset="0"/>
                <a:sym typeface="Helvetica Neue"/>
              </a:rPr>
              <a:t>,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10"/>
              </a:rPr>
              <a:t>March</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76136" y="1767016"/>
            <a:ext cx="3214102" cy="4404586"/>
          </a:xfrm>
          <a:prstGeom prst="rect">
            <a:avLst/>
          </a:prstGeom>
          <a:noFill/>
          <a:ln>
            <a:noFill/>
          </a:ln>
        </p:spPr>
      </p:pic>
      <p:sp>
        <p:nvSpPr>
          <p:cNvPr id="355" name="Google Shape;355;p49"/>
          <p:cNvSpPr/>
          <p:nvPr/>
        </p:nvSpPr>
        <p:spPr>
          <a:xfrm>
            <a:off x="605482" y="1853514"/>
            <a:ext cx="3995776" cy="3913785"/>
          </a:xfrm>
          <a:prstGeom prst="wedgeRoundRectCallout">
            <a:avLst>
              <a:gd name="adj1" fmla="val 64165"/>
              <a:gd name="adj2" fmla="val 12520"/>
              <a:gd name="adj3" fmla="val 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dirty="0">
                <a:solidFill>
                  <a:schemeClr val="dk1"/>
                </a:solidFill>
              </a:rPr>
              <a:t>...For years Asian Americans have organized against our oppression. We protested and were lynched, deported, and put into concentration camps during World War II. We must not forget that the United States of America has bombed, napalmed, and colonized Asian countries for decades...It could rape and murder Vietnamese women, children, and men, then claim that Asians didn’t value human life.</a:t>
            </a:r>
            <a:endParaRPr sz="1900" dirty="0">
              <a:solidFill>
                <a:schemeClr val="dk1"/>
              </a:solidFill>
            </a:endParaRPr>
          </a:p>
        </p:txBody>
      </p:sp>
      <p:sp>
        <p:nvSpPr>
          <p:cNvPr id="356" name="Google Shape;356;p49"/>
          <p:cNvSpPr txBox="1">
            <a:spLocks noGrp="1"/>
          </p:cNvSpPr>
          <p:nvPr>
            <p:ph type="title"/>
          </p:nvPr>
        </p:nvSpPr>
        <p:spPr>
          <a:xfrm>
            <a:off x="457200" y="86500"/>
            <a:ext cx="8229600" cy="128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900" b="1">
                <a:latin typeface="Archivo Black"/>
                <a:ea typeface="Archivo Black"/>
                <a:cs typeface="Archivo Black"/>
                <a:sym typeface="Archivo Black"/>
              </a:rPr>
              <a:t>LGBTQ+ Organizing</a:t>
            </a:r>
            <a:endParaRPr sz="5900" b="1">
              <a:latin typeface="Archivo Black"/>
              <a:ea typeface="Archivo Black"/>
              <a:cs typeface="Archivo Black"/>
              <a:sym typeface="Archivo Black"/>
            </a:endParaRPr>
          </a:p>
        </p:txBody>
      </p:sp>
      <p:sp>
        <p:nvSpPr>
          <p:cNvPr id="357" name="Google Shape;357;p49"/>
          <p:cNvSpPr txBox="1"/>
          <p:nvPr/>
        </p:nvSpPr>
        <p:spPr>
          <a:xfrm>
            <a:off x="449525" y="6171602"/>
            <a:ext cx="6743100" cy="3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 </a:t>
            </a:r>
            <a:r>
              <a:rPr lang="en" sz="1000" dirty="0">
                <a:solidFill>
                  <a:schemeClr val="dk1"/>
                </a:solidFill>
                <a:latin typeface="Arial" panose="020B0604020202020204" pitchFamily="34" charset="0"/>
                <a:ea typeface="Helvetica Neue"/>
                <a:cs typeface="Arial" panose="020B0604020202020204" pitchFamily="34" charset="0"/>
                <a:sym typeface="Helvetica Neue"/>
                <a:hlinkClick r:id="rId4"/>
              </a:rPr>
              <a:t>Daniel C. Tsang, Gay Liberation with quote from “Living in Asian America: An Asian American Lesbian Address Before the Washington Monument”  in Asian American Sexualities: Dimensions of the Gay and Lesbian Experience</a:t>
            </a:r>
            <a:endParaRPr sz="10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57200" y="228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400" b="1">
                <a:latin typeface="Archivo Black"/>
                <a:ea typeface="Archivo Black"/>
                <a:cs typeface="Archivo Black"/>
                <a:sym typeface="Archivo Black"/>
              </a:rPr>
              <a:t>Agenda</a:t>
            </a:r>
            <a:r>
              <a:rPr lang="en" sz="6000" b="1">
                <a:latin typeface="Cabin Sketch"/>
                <a:ea typeface="Cabin Sketch"/>
                <a:cs typeface="Cabin Sketch"/>
                <a:sym typeface="Cabin Sketch"/>
              </a:rPr>
              <a:t> </a:t>
            </a:r>
            <a:endParaRPr sz="6000" b="1">
              <a:latin typeface="Cabin Sketch"/>
              <a:ea typeface="Cabin Sketch"/>
              <a:cs typeface="Cabin Sketch"/>
              <a:sym typeface="Cabin Sketch"/>
            </a:endParaRPr>
          </a:p>
        </p:txBody>
      </p:sp>
      <p:sp>
        <p:nvSpPr>
          <p:cNvPr id="115" name="Google Shape;115;p22"/>
          <p:cNvSpPr txBox="1">
            <a:spLocks noGrp="1"/>
          </p:cNvSpPr>
          <p:nvPr>
            <p:ph type="body" idx="1"/>
          </p:nvPr>
        </p:nvSpPr>
        <p:spPr>
          <a:xfrm>
            <a:off x="4441326" y="1616525"/>
            <a:ext cx="4137250" cy="45261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Arial"/>
              <a:buChar char="■"/>
            </a:pPr>
            <a:r>
              <a:rPr lang="en" sz="2000" dirty="0">
                <a:solidFill>
                  <a:srgbClr val="000000"/>
                </a:solidFill>
              </a:rPr>
              <a:t>Opening</a:t>
            </a:r>
            <a:endParaRPr sz="2000" dirty="0">
              <a:solidFill>
                <a:srgbClr val="000000"/>
              </a:solidFill>
            </a:endParaRPr>
          </a:p>
          <a:p>
            <a:pPr marL="457200" lvl="0" indent="-381000" algn="l" rtl="0">
              <a:lnSpc>
                <a:spcPct val="150000"/>
              </a:lnSpc>
              <a:spcBef>
                <a:spcPts val="0"/>
              </a:spcBef>
              <a:spcAft>
                <a:spcPts val="0"/>
              </a:spcAft>
              <a:buClr>
                <a:srgbClr val="000000"/>
              </a:buClr>
              <a:buSzPts val="2400"/>
              <a:buFont typeface="Arial"/>
              <a:buChar char="■"/>
            </a:pPr>
            <a:r>
              <a:rPr lang="en" sz="2000" dirty="0">
                <a:solidFill>
                  <a:srgbClr val="000000"/>
                </a:solidFill>
              </a:rPr>
              <a:t>Wellness Tip</a:t>
            </a:r>
            <a:endParaRPr sz="2000" dirty="0">
              <a:solidFill>
                <a:srgbClr val="000000"/>
              </a:solidFill>
            </a:endParaRPr>
          </a:p>
          <a:p>
            <a:pPr marL="457200" lvl="0" indent="-381000" algn="l" rtl="0">
              <a:lnSpc>
                <a:spcPct val="150000"/>
              </a:lnSpc>
              <a:spcBef>
                <a:spcPts val="0"/>
              </a:spcBef>
              <a:spcAft>
                <a:spcPts val="0"/>
              </a:spcAft>
              <a:buClr>
                <a:srgbClr val="000000"/>
              </a:buClr>
              <a:buSzPts val="2400"/>
              <a:buFont typeface="Arial"/>
              <a:buChar char="■"/>
            </a:pPr>
            <a:r>
              <a:rPr lang="en" sz="2000" dirty="0">
                <a:solidFill>
                  <a:srgbClr val="000000"/>
                </a:solidFill>
              </a:rPr>
              <a:t>Scavenger Hunt</a:t>
            </a:r>
            <a:endParaRPr sz="2000" dirty="0">
              <a:solidFill>
                <a:srgbClr val="000000"/>
              </a:solidFill>
            </a:endParaRPr>
          </a:p>
          <a:p>
            <a:pPr lvl="0" indent="-381000">
              <a:lnSpc>
                <a:spcPct val="150000"/>
              </a:lnSpc>
              <a:spcBef>
                <a:spcPts val="0"/>
              </a:spcBef>
              <a:buClr>
                <a:srgbClr val="000000"/>
              </a:buClr>
              <a:buSzPts val="2400"/>
              <a:buFont typeface="Arial"/>
              <a:buChar char="■"/>
            </a:pPr>
            <a:r>
              <a:rPr lang="en" sz="2000" dirty="0">
                <a:solidFill>
                  <a:srgbClr val="000000"/>
                </a:solidFill>
              </a:rPr>
              <a:t>Contributions API of LGBTQ+ Movements </a:t>
            </a:r>
            <a:endParaRPr sz="2000" dirty="0">
              <a:solidFill>
                <a:srgbClr val="000000"/>
              </a:solidFill>
            </a:endParaRPr>
          </a:p>
          <a:p>
            <a:pPr marL="457200" lvl="0" indent="-381000" algn="l" rtl="0">
              <a:lnSpc>
                <a:spcPct val="150000"/>
              </a:lnSpc>
              <a:spcBef>
                <a:spcPts val="0"/>
              </a:spcBef>
              <a:spcAft>
                <a:spcPts val="0"/>
              </a:spcAft>
              <a:buClr>
                <a:srgbClr val="000000"/>
              </a:buClr>
              <a:buSzPts val="2400"/>
              <a:buFont typeface="Arial"/>
              <a:buChar char="■"/>
            </a:pPr>
            <a:r>
              <a:rPr lang="en" sz="2000" dirty="0">
                <a:solidFill>
                  <a:srgbClr val="000000"/>
                </a:solidFill>
              </a:rPr>
              <a:t>How to show solidarity with API LGBTQ+ communities</a:t>
            </a:r>
            <a:endParaRPr sz="2000" dirty="0">
              <a:solidFill>
                <a:srgbClr val="000000"/>
              </a:solidFill>
            </a:endParaRPr>
          </a:p>
          <a:p>
            <a:pPr marL="457200" lvl="0" indent="-381000" algn="l" rtl="0">
              <a:lnSpc>
                <a:spcPct val="150000"/>
              </a:lnSpc>
              <a:spcBef>
                <a:spcPts val="0"/>
              </a:spcBef>
              <a:spcAft>
                <a:spcPts val="0"/>
              </a:spcAft>
              <a:buClr>
                <a:srgbClr val="000000"/>
              </a:buClr>
              <a:buSzPts val="2400"/>
              <a:buFont typeface="Arial"/>
              <a:buChar char="■"/>
            </a:pPr>
            <a:r>
              <a:rPr lang="en" sz="2000" dirty="0">
                <a:solidFill>
                  <a:srgbClr val="000000"/>
                </a:solidFill>
              </a:rPr>
              <a:t>Closing </a:t>
            </a:r>
            <a:endParaRPr sz="2000" dirty="0">
              <a:solidFill>
                <a:srgbClr val="000000"/>
              </a:solidFill>
            </a:endParaRPr>
          </a:p>
        </p:txBody>
      </p:sp>
      <p:sp>
        <p:nvSpPr>
          <p:cNvPr id="2" name="TextBox 1">
            <a:extLst>
              <a:ext uri="{FF2B5EF4-FFF2-40B4-BE49-F238E27FC236}">
                <a16:creationId xmlns:a16="http://schemas.microsoft.com/office/drawing/2014/main" id="{12E96A97-34FE-8347-817B-5E8C70B86F7B}"/>
              </a:ext>
            </a:extLst>
          </p:cNvPr>
          <p:cNvSpPr txBox="1"/>
          <p:nvPr/>
        </p:nvSpPr>
        <p:spPr>
          <a:xfrm>
            <a:off x="1552075" y="5852964"/>
            <a:ext cx="1816768" cy="461665"/>
          </a:xfrm>
          <a:prstGeom prst="rect">
            <a:avLst/>
          </a:prstGeom>
          <a:noFill/>
        </p:spPr>
        <p:txBody>
          <a:bodyPr wrap="square" rtlCol="0">
            <a:spAutoFit/>
          </a:bodyPr>
          <a:lstStyle/>
          <a:p>
            <a:r>
              <a:rPr lang="en-US" sz="1000" dirty="0">
                <a:latin typeface="Arial" panose="020B0604020202020204" pitchFamily="34" charset="0"/>
                <a:ea typeface="Helvetica Neue"/>
                <a:cs typeface="Arial" panose="020B0604020202020204" pitchFamily="34" charset="0"/>
                <a:sym typeface="Helvetica Neue"/>
              </a:rPr>
              <a:t>Image: </a:t>
            </a:r>
            <a:r>
              <a:rPr lang="en-US" sz="1000" u="sng" dirty="0">
                <a:solidFill>
                  <a:schemeClr val="hlink"/>
                </a:solidFill>
                <a:latin typeface="Arial" panose="020B0604020202020204" pitchFamily="34" charset="0"/>
                <a:ea typeface="Helvetica Neue"/>
                <a:cs typeface="Arial" panose="020B0604020202020204" pitchFamily="34" charset="0"/>
                <a:sym typeface="Helvetica Neue"/>
                <a:hlinkClick r:id="rId3"/>
              </a:rPr>
              <a:t>Solidarity</a:t>
            </a:r>
            <a:r>
              <a:rPr lang="en-US" sz="1000" dirty="0">
                <a:latin typeface="Arial" panose="020B0604020202020204" pitchFamily="34" charset="0"/>
                <a:ea typeface="Helvetica Neue"/>
                <a:cs typeface="Arial" panose="020B0604020202020204" pitchFamily="34" charset="0"/>
                <a:sym typeface="Helvetica Neue"/>
              </a:rPr>
              <a:t> </a:t>
            </a:r>
          </a:p>
          <a:p>
            <a:endParaRPr lang="en-US" dirty="0"/>
          </a:p>
        </p:txBody>
      </p:sp>
      <p:pic>
        <p:nvPicPr>
          <p:cNvPr id="4" name="Picture 3">
            <a:extLst>
              <a:ext uri="{FF2B5EF4-FFF2-40B4-BE49-F238E27FC236}">
                <a16:creationId xmlns:a16="http://schemas.microsoft.com/office/drawing/2014/main" id="{994E0970-3161-2846-AD2D-DF04BDE8D9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60" y="1785896"/>
            <a:ext cx="3336092" cy="39446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457200" y="147725"/>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5000" b="1">
              <a:latin typeface="Archivo Black"/>
              <a:ea typeface="Archivo Black"/>
              <a:cs typeface="Archivo Black"/>
              <a:sym typeface="Archivo Black"/>
            </a:endParaRPr>
          </a:p>
          <a:p>
            <a:pPr marL="0" lvl="0" indent="0" algn="l" rtl="0">
              <a:spcBef>
                <a:spcPts val="0"/>
              </a:spcBef>
              <a:spcAft>
                <a:spcPts val="0"/>
              </a:spcAft>
              <a:buNone/>
            </a:pPr>
            <a:r>
              <a:rPr lang="en" sz="5000" b="1">
                <a:latin typeface="Archivo Black"/>
                <a:ea typeface="Archivo Black"/>
                <a:cs typeface="Archivo Black"/>
                <a:sym typeface="Archivo Black"/>
              </a:rPr>
              <a:t>Fighting Anti-Asian Racism Today</a:t>
            </a:r>
            <a:endParaRPr sz="5000" b="1">
              <a:latin typeface="Archivo Black"/>
              <a:ea typeface="Archivo Black"/>
              <a:cs typeface="Archivo Black"/>
              <a:sym typeface="Archivo Black"/>
            </a:endParaRPr>
          </a:p>
          <a:p>
            <a:pPr marL="0" lvl="0" indent="0" algn="ctr" rtl="0">
              <a:spcBef>
                <a:spcPts val="0"/>
              </a:spcBef>
              <a:spcAft>
                <a:spcPts val="0"/>
              </a:spcAft>
              <a:buNone/>
            </a:pPr>
            <a:endParaRPr sz="5000" b="1">
              <a:latin typeface="Cabin Sketch"/>
              <a:ea typeface="Cabin Sketch"/>
              <a:cs typeface="Cabin Sketch"/>
              <a:sym typeface="Cabin Sketch"/>
            </a:endParaRPr>
          </a:p>
        </p:txBody>
      </p:sp>
      <p:sp>
        <p:nvSpPr>
          <p:cNvPr id="371" name="Google Shape;371;p51"/>
          <p:cNvSpPr txBox="1">
            <a:spLocks noGrp="1"/>
          </p:cNvSpPr>
          <p:nvPr>
            <p:ph type="body" idx="1"/>
          </p:nvPr>
        </p:nvSpPr>
        <p:spPr>
          <a:xfrm>
            <a:off x="3910264" y="1524000"/>
            <a:ext cx="5233736" cy="438350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dirty="0"/>
              <a:t>1. Contact your local human relations commission or civil rights organization. </a:t>
            </a:r>
            <a:r>
              <a:rPr lang="en" sz="1600" b="1" dirty="0">
                <a:solidFill>
                  <a:srgbClr val="000000"/>
                </a:solidFill>
              </a:rPr>
              <a:t>(</a:t>
            </a:r>
            <a:r>
              <a:rPr lang="en" sz="1600" b="1" u="sng" dirty="0">
                <a:solidFill>
                  <a:srgbClr val="000000"/>
                </a:solidFill>
                <a:hlinkClick r:id="rId3"/>
              </a:rPr>
              <a:t>Stop AAPI Hate Reporting Center</a:t>
            </a:r>
            <a:r>
              <a:rPr lang="en" sz="1600" b="1" dirty="0">
                <a:solidFill>
                  <a:srgbClr val="000000"/>
                </a:solidFill>
              </a:rPr>
              <a:t>)</a:t>
            </a:r>
            <a:endParaRPr sz="1600" b="1" dirty="0">
              <a:solidFill>
                <a:srgbClr val="000000"/>
              </a:solidFill>
            </a:endParaRPr>
          </a:p>
          <a:p>
            <a:pPr marL="0" lvl="0" indent="0" algn="l" rtl="0">
              <a:spcBef>
                <a:spcPts val="600"/>
              </a:spcBef>
              <a:spcAft>
                <a:spcPts val="0"/>
              </a:spcAft>
              <a:buNone/>
            </a:pPr>
            <a:endParaRPr sz="1600" b="1" dirty="0">
              <a:solidFill>
                <a:srgbClr val="000000"/>
              </a:solidFill>
            </a:endParaRPr>
          </a:p>
          <a:p>
            <a:pPr marL="0" lvl="0" indent="0" algn="l" rtl="0">
              <a:spcBef>
                <a:spcPts val="600"/>
              </a:spcBef>
              <a:spcAft>
                <a:spcPts val="0"/>
              </a:spcAft>
              <a:buNone/>
            </a:pPr>
            <a:r>
              <a:rPr lang="en" sz="1600" b="1" dirty="0"/>
              <a:t>2. Urge your local elected officials to pass resolutions and policies that protect your community from violence.</a:t>
            </a:r>
          </a:p>
          <a:p>
            <a:pPr marL="0" lvl="0" indent="0" algn="l" rtl="0">
              <a:spcBef>
                <a:spcPts val="600"/>
              </a:spcBef>
              <a:spcAft>
                <a:spcPts val="0"/>
              </a:spcAft>
              <a:buNone/>
            </a:pPr>
            <a:endParaRPr sz="1600" b="1" dirty="0"/>
          </a:p>
          <a:p>
            <a:pPr marL="0" lvl="0" indent="0" algn="l" rtl="0">
              <a:spcBef>
                <a:spcPts val="600"/>
              </a:spcBef>
              <a:spcAft>
                <a:spcPts val="0"/>
              </a:spcAft>
              <a:buNone/>
            </a:pPr>
            <a:r>
              <a:rPr lang="en" sz="1600" b="1" dirty="0"/>
              <a:t>3. Find a organization that is fighting for your interest rights. </a:t>
            </a:r>
            <a:r>
              <a:rPr lang="en" sz="1600" b="1" dirty="0">
                <a:solidFill>
                  <a:srgbClr val="000000"/>
                </a:solidFill>
              </a:rPr>
              <a:t> (</a:t>
            </a:r>
            <a:r>
              <a:rPr lang="en" sz="1600" b="1" u="sng" dirty="0">
                <a:solidFill>
                  <a:srgbClr val="000000"/>
                </a:solidFill>
                <a:hlinkClick r:id="rId4"/>
              </a:rPr>
              <a:t>Asian Americans Advancing Justice</a:t>
            </a:r>
            <a:r>
              <a:rPr lang="en" sz="1600" b="1" dirty="0">
                <a:solidFill>
                  <a:srgbClr val="000000"/>
                </a:solidFill>
              </a:rPr>
              <a:t>)</a:t>
            </a:r>
            <a:endParaRPr sz="1600" b="1" dirty="0">
              <a:solidFill>
                <a:srgbClr val="000000"/>
              </a:solidFill>
            </a:endParaRPr>
          </a:p>
          <a:p>
            <a:pPr marL="0" lvl="0" indent="0" algn="l" rtl="0">
              <a:spcBef>
                <a:spcPts val="600"/>
              </a:spcBef>
              <a:spcAft>
                <a:spcPts val="0"/>
              </a:spcAft>
              <a:buNone/>
            </a:pPr>
            <a:endParaRPr sz="1600" b="1" dirty="0"/>
          </a:p>
          <a:p>
            <a:pPr marL="0" lvl="0" indent="0" algn="l" rtl="0">
              <a:spcBef>
                <a:spcPts val="600"/>
              </a:spcBef>
              <a:spcAft>
                <a:spcPts val="600"/>
              </a:spcAft>
              <a:buNone/>
            </a:pPr>
            <a:r>
              <a:rPr lang="en" sz="1600" b="1" dirty="0"/>
              <a:t>4. Volunteer for an organization or campaign that fights anti-Asian racism.</a:t>
            </a:r>
            <a:endParaRPr sz="1600" b="1" dirty="0"/>
          </a:p>
        </p:txBody>
      </p:sp>
      <p:pic>
        <p:nvPicPr>
          <p:cNvPr id="3" name="Picture 2">
            <a:extLst>
              <a:ext uri="{FF2B5EF4-FFF2-40B4-BE49-F238E27FC236}">
                <a16:creationId xmlns:a16="http://schemas.microsoft.com/office/drawing/2014/main" id="{EEEB605F-A752-9E49-BD00-E0DA784ACEA0}"/>
              </a:ext>
            </a:extLst>
          </p:cNvPr>
          <p:cNvPicPr>
            <a:picLocks noChangeAspect="1"/>
          </p:cNvPicPr>
          <p:nvPr/>
        </p:nvPicPr>
        <p:blipFill>
          <a:blip r:embed="rId5"/>
          <a:stretch>
            <a:fillRect/>
          </a:stretch>
        </p:blipFill>
        <p:spPr>
          <a:xfrm>
            <a:off x="457200" y="1918749"/>
            <a:ext cx="3453064" cy="35940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207750" y="309475"/>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400">
                <a:latin typeface="Archivo Black"/>
                <a:ea typeface="Archivo Black"/>
                <a:cs typeface="Archivo Black"/>
                <a:sym typeface="Archivo Black"/>
              </a:rPr>
              <a:t>TQAPI Resources</a:t>
            </a:r>
            <a:endParaRPr sz="6400">
              <a:latin typeface="Archivo Black"/>
              <a:ea typeface="Archivo Black"/>
              <a:cs typeface="Archivo Black"/>
              <a:sym typeface="Archivo Black"/>
            </a:endParaRPr>
          </a:p>
        </p:txBody>
      </p:sp>
      <p:sp>
        <p:nvSpPr>
          <p:cNvPr id="378" name="Google Shape;378;p52"/>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Community</a:t>
            </a:r>
            <a:endParaRPr sz="1900"/>
          </a:p>
          <a:p>
            <a:pPr marL="457200" lvl="0" indent="-349250" algn="l" rtl="0">
              <a:spcBef>
                <a:spcPts val="600"/>
              </a:spcBef>
              <a:spcAft>
                <a:spcPts val="0"/>
              </a:spcAft>
              <a:buSzPts val="1900"/>
              <a:buChar char="●"/>
            </a:pPr>
            <a:r>
              <a:rPr lang="en" sz="1900" u="sng">
                <a:solidFill>
                  <a:schemeClr val="hlink"/>
                </a:solidFill>
                <a:hlinkClick r:id="rId3"/>
              </a:rPr>
              <a:t>NQAPIA</a:t>
            </a:r>
            <a:r>
              <a:rPr lang="en" sz="1900"/>
              <a:t> and </a:t>
            </a:r>
            <a:r>
              <a:rPr lang="en" sz="1900" u="sng">
                <a:solidFill>
                  <a:schemeClr val="hlink"/>
                </a:solidFill>
                <a:hlinkClick r:id="rId4"/>
              </a:rPr>
              <a:t>LGBTQ AAPI Local Organizations</a:t>
            </a:r>
            <a:endParaRPr sz="1900"/>
          </a:p>
          <a:p>
            <a:pPr marL="457200" lvl="0" indent="-349250" algn="l" rtl="0">
              <a:lnSpc>
                <a:spcPct val="100000"/>
              </a:lnSpc>
              <a:spcBef>
                <a:spcPts val="0"/>
              </a:spcBef>
              <a:spcAft>
                <a:spcPts val="0"/>
              </a:spcAft>
              <a:buSzPts val="1900"/>
              <a:buChar char="●"/>
            </a:pPr>
            <a:r>
              <a:rPr lang="en" sz="1900" u="sng">
                <a:solidFill>
                  <a:schemeClr val="hlink"/>
                </a:solidFill>
                <a:hlinkClick r:id="rId5"/>
              </a:rPr>
              <a:t>UTOPIA</a:t>
            </a:r>
            <a:r>
              <a:rPr lang="en" sz="1900"/>
              <a:t> chapters</a:t>
            </a:r>
            <a:endParaRPr sz="1900"/>
          </a:p>
          <a:p>
            <a:pPr marL="457200" lvl="0" indent="-349250" algn="l" rtl="0">
              <a:lnSpc>
                <a:spcPct val="100000"/>
              </a:lnSpc>
              <a:spcBef>
                <a:spcPts val="0"/>
              </a:spcBef>
              <a:spcAft>
                <a:spcPts val="0"/>
              </a:spcAft>
              <a:buSzPts val="1900"/>
              <a:buChar char="●"/>
            </a:pPr>
            <a:r>
              <a:rPr lang="en" sz="1900" u="sng">
                <a:solidFill>
                  <a:schemeClr val="hlink"/>
                </a:solidFill>
                <a:hlinkClick r:id="rId6"/>
              </a:rPr>
              <a:t>DesiQ</a:t>
            </a:r>
            <a:r>
              <a:rPr lang="en" sz="1900"/>
              <a:t> conference</a:t>
            </a:r>
            <a:endParaRPr sz="1900"/>
          </a:p>
          <a:p>
            <a:pPr marL="457200" lvl="0" indent="-349250" algn="l" rtl="0">
              <a:lnSpc>
                <a:spcPct val="100000"/>
              </a:lnSpc>
              <a:spcBef>
                <a:spcPts val="0"/>
              </a:spcBef>
              <a:spcAft>
                <a:spcPts val="0"/>
              </a:spcAft>
              <a:buSzPts val="1900"/>
              <a:buChar char="●"/>
            </a:pPr>
            <a:r>
              <a:rPr lang="en" sz="1900" u="sng">
                <a:solidFill>
                  <a:schemeClr val="hlink"/>
                </a:solidFill>
                <a:hlinkClick r:id="rId7"/>
              </a:rPr>
              <a:t>KQTcon</a:t>
            </a:r>
            <a:endParaRPr sz="1900"/>
          </a:p>
          <a:p>
            <a:pPr marL="0" lvl="0" indent="0" algn="l" rtl="0">
              <a:spcBef>
                <a:spcPts val="0"/>
              </a:spcBef>
              <a:spcAft>
                <a:spcPts val="0"/>
              </a:spcAft>
              <a:buNone/>
            </a:pPr>
            <a:endParaRPr sz="1900"/>
          </a:p>
          <a:p>
            <a:pPr marL="0" lvl="0" indent="0" algn="l" rtl="0">
              <a:spcBef>
                <a:spcPts val="600"/>
              </a:spcBef>
              <a:spcAft>
                <a:spcPts val="0"/>
              </a:spcAft>
              <a:buNone/>
            </a:pPr>
            <a:r>
              <a:rPr lang="en" sz="1900"/>
              <a:t>Storytelling Projects</a:t>
            </a:r>
            <a:endParaRPr sz="1900"/>
          </a:p>
          <a:p>
            <a:pPr marL="457200" lvl="0" indent="-349250" algn="l" rtl="0">
              <a:spcBef>
                <a:spcPts val="600"/>
              </a:spcBef>
              <a:spcAft>
                <a:spcPts val="0"/>
              </a:spcAft>
              <a:buSzPts val="1900"/>
              <a:buChar char="●"/>
            </a:pPr>
            <a:r>
              <a:rPr lang="en" sz="1900" u="sng">
                <a:solidFill>
                  <a:schemeClr val="hlink"/>
                </a:solidFill>
                <a:hlinkClick r:id="rId8"/>
              </a:rPr>
              <a:t>Dragon Fruit Project</a:t>
            </a:r>
            <a:endParaRPr sz="1900"/>
          </a:p>
          <a:p>
            <a:pPr marL="457200" lvl="0" indent="-349250" algn="l" rtl="0">
              <a:spcBef>
                <a:spcPts val="0"/>
              </a:spcBef>
              <a:spcAft>
                <a:spcPts val="0"/>
              </a:spcAft>
              <a:buSzPts val="1900"/>
              <a:buChar char="●"/>
            </a:pPr>
            <a:r>
              <a:rPr lang="en" sz="1900" u="sng">
                <a:solidFill>
                  <a:schemeClr val="hlink"/>
                </a:solidFill>
                <a:hlinkClick r:id="rId9"/>
              </a:rPr>
              <a:t>Q&amp;A Space</a:t>
            </a:r>
            <a:endParaRPr sz="1900"/>
          </a:p>
          <a:p>
            <a:pPr marL="457200" lvl="0" indent="-349250" algn="l" rtl="0">
              <a:spcBef>
                <a:spcPts val="0"/>
              </a:spcBef>
              <a:spcAft>
                <a:spcPts val="0"/>
              </a:spcAft>
              <a:buSzPts val="1900"/>
              <a:buChar char="●"/>
            </a:pPr>
            <a:r>
              <a:rPr lang="en" sz="1900" u="sng">
                <a:solidFill>
                  <a:schemeClr val="hlink"/>
                </a:solidFill>
                <a:hlinkClick r:id="rId10"/>
              </a:rPr>
              <a:t>Visibility Project</a:t>
            </a:r>
            <a:endParaRPr sz="1900"/>
          </a:p>
          <a:p>
            <a:pPr marL="457200" lvl="0" indent="-349250" algn="l" rtl="0">
              <a:lnSpc>
                <a:spcPct val="100000"/>
              </a:lnSpc>
              <a:spcBef>
                <a:spcPts val="0"/>
              </a:spcBef>
              <a:spcAft>
                <a:spcPts val="0"/>
              </a:spcAft>
              <a:buSzPts val="1900"/>
              <a:buChar char="●"/>
            </a:pPr>
            <a:r>
              <a:rPr lang="en" sz="1900" u="sng">
                <a:solidFill>
                  <a:schemeClr val="hlink"/>
                </a:solidFill>
                <a:hlinkClick r:id="rId11"/>
              </a:rPr>
              <a:t>Network on Religion and Justice</a:t>
            </a:r>
            <a:endParaRPr sz="1900"/>
          </a:p>
          <a:p>
            <a:pPr marL="457200" lvl="0" indent="-349250" algn="l" rtl="0">
              <a:lnSpc>
                <a:spcPct val="100000"/>
              </a:lnSpc>
              <a:spcBef>
                <a:spcPts val="0"/>
              </a:spcBef>
              <a:spcAft>
                <a:spcPts val="0"/>
              </a:spcAft>
              <a:buSzPts val="1900"/>
              <a:buChar char="●"/>
            </a:pPr>
            <a:r>
              <a:rPr lang="en" sz="1900" u="sng">
                <a:solidFill>
                  <a:schemeClr val="hlink"/>
                </a:solidFill>
                <a:hlinkClick r:id="rId12"/>
              </a:rPr>
              <a:t>A Day in the Queer Life of Asian Pacific America</a:t>
            </a:r>
            <a:endParaRPr sz="1900"/>
          </a:p>
          <a:p>
            <a:pPr marL="0" lvl="0" indent="0" algn="l" rtl="0">
              <a:spcBef>
                <a:spcPts val="0"/>
              </a:spcBef>
              <a:spcAft>
                <a:spcPts val="600"/>
              </a:spcAft>
              <a:buNone/>
            </a:pPr>
            <a:endParaRPr sz="1900"/>
          </a:p>
        </p:txBody>
      </p:sp>
      <p:sp>
        <p:nvSpPr>
          <p:cNvPr id="379" name="Google Shape;379;p52"/>
          <p:cNvSpPr txBox="1">
            <a:spLocks noGrp="1"/>
          </p:cNvSpPr>
          <p:nvPr>
            <p:ph type="body" idx="2"/>
          </p:nvPr>
        </p:nvSpPr>
        <p:spPr>
          <a:xfrm>
            <a:off x="4495800" y="1600200"/>
            <a:ext cx="4038600" cy="4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Coming Out / Support</a:t>
            </a:r>
            <a:endParaRPr sz="1900"/>
          </a:p>
          <a:p>
            <a:pPr marL="457200" lvl="0" indent="-349250" algn="l" rtl="0">
              <a:spcBef>
                <a:spcPts val="600"/>
              </a:spcBef>
              <a:spcAft>
                <a:spcPts val="0"/>
              </a:spcAft>
              <a:buSzPts val="1900"/>
              <a:buChar char="●"/>
            </a:pPr>
            <a:r>
              <a:rPr lang="en" sz="1900" u="sng">
                <a:solidFill>
                  <a:schemeClr val="hlink"/>
                </a:solidFill>
                <a:hlinkClick r:id="rId13"/>
              </a:rPr>
              <a:t>Family is Still Family Multilingual PSAs</a:t>
            </a:r>
            <a:endParaRPr sz="1900"/>
          </a:p>
          <a:p>
            <a:pPr marL="457200" lvl="0" indent="-349250" algn="l" rtl="0">
              <a:spcBef>
                <a:spcPts val="0"/>
              </a:spcBef>
              <a:spcAft>
                <a:spcPts val="0"/>
              </a:spcAft>
              <a:buSzPts val="1900"/>
              <a:buChar char="●"/>
            </a:pPr>
            <a:r>
              <a:rPr lang="en" sz="1900" u="sng">
                <a:solidFill>
                  <a:schemeClr val="hlink"/>
                </a:solidFill>
                <a:hlinkClick r:id="rId14"/>
              </a:rPr>
              <a:t>DeQH</a:t>
            </a:r>
            <a:endParaRPr sz="1900"/>
          </a:p>
          <a:p>
            <a:pPr marL="457200" lvl="0" indent="-349250" algn="l" rtl="0">
              <a:spcBef>
                <a:spcPts val="0"/>
              </a:spcBef>
              <a:spcAft>
                <a:spcPts val="0"/>
              </a:spcAft>
              <a:buSzPts val="1900"/>
              <a:buChar char="●"/>
            </a:pPr>
            <a:r>
              <a:rPr lang="en" sz="1900" u="sng">
                <a:solidFill>
                  <a:schemeClr val="hlink"/>
                </a:solidFill>
                <a:hlinkClick r:id="rId15"/>
              </a:rPr>
              <a:t>PFLAG API Parents</a:t>
            </a:r>
            <a:r>
              <a:rPr lang="en" sz="1900"/>
              <a:t> Network (in development)</a:t>
            </a:r>
            <a:endParaRPr sz="1900"/>
          </a:p>
          <a:p>
            <a:pPr marL="457200" lvl="0" indent="-349250" algn="l" rtl="0">
              <a:spcBef>
                <a:spcPts val="0"/>
              </a:spcBef>
              <a:spcAft>
                <a:spcPts val="0"/>
              </a:spcAft>
              <a:buSzPts val="1900"/>
              <a:buChar char="●"/>
            </a:pPr>
            <a:r>
              <a:rPr lang="en" sz="1900" u="sng">
                <a:solidFill>
                  <a:schemeClr val="hlink"/>
                </a:solidFill>
                <a:hlinkClick r:id="rId16"/>
              </a:rPr>
              <a:t>Desi Rainbow Parents and Allies</a:t>
            </a:r>
            <a:endParaRPr sz="1900"/>
          </a:p>
          <a:p>
            <a:pPr marL="457200" lvl="0" indent="-349250" algn="l" rtl="0">
              <a:spcBef>
                <a:spcPts val="0"/>
              </a:spcBef>
              <a:spcAft>
                <a:spcPts val="0"/>
              </a:spcAft>
              <a:buSzPts val="1900"/>
              <a:buChar char="●"/>
            </a:pPr>
            <a:r>
              <a:rPr lang="en" sz="1900" u="sng">
                <a:solidFill>
                  <a:schemeClr val="hlink"/>
                </a:solidFill>
                <a:hlinkClick r:id="rId17"/>
              </a:rPr>
              <a:t>Korean American Rainbow Parents</a:t>
            </a:r>
            <a:endParaRPr sz="1900"/>
          </a:p>
          <a:p>
            <a:pPr marL="457200" lvl="0" indent="-349250" algn="l" rtl="0">
              <a:lnSpc>
                <a:spcPct val="100000"/>
              </a:lnSpc>
              <a:spcBef>
                <a:spcPts val="0"/>
              </a:spcBef>
              <a:spcAft>
                <a:spcPts val="0"/>
              </a:spcAft>
              <a:buSzPts val="1900"/>
              <a:buChar char="●"/>
            </a:pPr>
            <a:r>
              <a:rPr lang="en" sz="1900" u="sng">
                <a:solidFill>
                  <a:schemeClr val="hlink"/>
                </a:solidFill>
                <a:hlinkClick r:id="rId18"/>
              </a:rPr>
              <a:t>Muslim Alliance for Sexual and Gender Diversity (MASGD)</a:t>
            </a:r>
            <a:endParaRPr sz="2000"/>
          </a:p>
          <a:p>
            <a:pPr marL="457200" lvl="0" indent="-349250" algn="l" rtl="0">
              <a:lnSpc>
                <a:spcPct val="100000"/>
              </a:lnSpc>
              <a:spcBef>
                <a:spcPts val="0"/>
              </a:spcBef>
              <a:spcAft>
                <a:spcPts val="0"/>
              </a:spcAft>
              <a:buSzPts val="1900"/>
              <a:buChar char="●"/>
            </a:pPr>
            <a:r>
              <a:rPr lang="en" sz="1900" u="sng">
                <a:solidFill>
                  <a:schemeClr val="hlink"/>
                </a:solidFill>
                <a:hlinkClick r:id="rId11"/>
              </a:rPr>
              <a:t>Network on Religion and Justice</a:t>
            </a:r>
            <a:endParaRPr sz="1900"/>
          </a:p>
          <a:p>
            <a:pPr marL="457200" lvl="0" indent="0" algn="l" rtl="0">
              <a:spcBef>
                <a:spcPts val="0"/>
              </a:spcBef>
              <a:spcAft>
                <a:spcPts val="600"/>
              </a:spcAft>
              <a:buNone/>
            </a:pPr>
            <a:endParaRPr sz="1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226250" y="228600"/>
            <a:ext cx="8838900" cy="114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chivo Black"/>
              <a:ea typeface="Archivo Black"/>
              <a:cs typeface="Archivo Black"/>
              <a:sym typeface="Archivo Black"/>
            </a:endParaRPr>
          </a:p>
          <a:p>
            <a:pPr marL="0" lvl="0" indent="0" algn="l" rtl="0">
              <a:spcBef>
                <a:spcPts val="0"/>
              </a:spcBef>
              <a:spcAft>
                <a:spcPts val="0"/>
              </a:spcAft>
              <a:buClr>
                <a:schemeClr val="lt1"/>
              </a:buClr>
              <a:buFont typeface="Arial"/>
              <a:buNone/>
            </a:pPr>
            <a:r>
              <a:rPr lang="en" sz="4800">
                <a:latin typeface="Archivo Black"/>
                <a:ea typeface="Archivo Black"/>
                <a:cs typeface="Archivo Black"/>
                <a:sym typeface="Archivo Black"/>
              </a:rPr>
              <a:t>Closing &amp; Announcements</a:t>
            </a:r>
            <a:endParaRPr sz="4800">
              <a:latin typeface="Archivo Black"/>
              <a:ea typeface="Archivo Black"/>
              <a:cs typeface="Archivo Black"/>
              <a:sym typeface="Archivo Black"/>
            </a:endParaRPr>
          </a:p>
          <a:p>
            <a:pPr marL="0" lvl="0" indent="0" algn="l" rtl="0">
              <a:spcBef>
                <a:spcPts val="0"/>
              </a:spcBef>
              <a:spcAft>
                <a:spcPts val="0"/>
              </a:spcAft>
              <a:buNone/>
            </a:pPr>
            <a:endParaRPr sz="5500" b="1">
              <a:latin typeface="Cabin Sketch"/>
              <a:ea typeface="Cabin Sketch"/>
              <a:cs typeface="Cabin Sketch"/>
              <a:sym typeface="Cabin Sketch"/>
            </a:endParaRPr>
          </a:p>
        </p:txBody>
      </p:sp>
      <p:sp>
        <p:nvSpPr>
          <p:cNvPr id="407" name="Google Shape;407;p55"/>
          <p:cNvSpPr txBox="1">
            <a:spLocks noGrp="1"/>
          </p:cNvSpPr>
          <p:nvPr>
            <p:ph type="body" idx="1"/>
          </p:nvPr>
        </p:nvSpPr>
        <p:spPr>
          <a:xfrm>
            <a:off x="572240" y="1655805"/>
            <a:ext cx="3870600" cy="42267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sz="2400" b="1" dirty="0">
              <a:solidFill>
                <a:schemeClr val="lt2"/>
              </a:solidFill>
            </a:endParaRPr>
          </a:p>
          <a:p>
            <a:pPr marL="457200" lvl="0" indent="-381000" algn="l" rtl="0">
              <a:lnSpc>
                <a:spcPct val="100000"/>
              </a:lnSpc>
              <a:spcBef>
                <a:spcPts val="0"/>
              </a:spcBef>
              <a:spcAft>
                <a:spcPts val="0"/>
              </a:spcAft>
              <a:buClr>
                <a:schemeClr val="dk1"/>
              </a:buClr>
              <a:buSzPts val="2400"/>
              <a:buChar char="▪"/>
            </a:pPr>
            <a:r>
              <a:rPr lang="en" sz="2400" b="1" dirty="0"/>
              <a:t>Next meeting date and time</a:t>
            </a:r>
            <a:endParaRPr sz="2400" b="1" dirty="0"/>
          </a:p>
          <a:p>
            <a:pPr marL="0" lvl="0" indent="0" algn="l" rtl="0">
              <a:lnSpc>
                <a:spcPct val="100000"/>
              </a:lnSpc>
              <a:spcBef>
                <a:spcPts val="0"/>
              </a:spcBef>
              <a:spcAft>
                <a:spcPts val="0"/>
              </a:spcAft>
              <a:buNone/>
            </a:pPr>
            <a:endParaRPr sz="2400" b="1" dirty="0">
              <a:solidFill>
                <a:schemeClr val="lt2"/>
              </a:solidFill>
            </a:endParaRPr>
          </a:p>
          <a:p>
            <a:pPr marL="457200" lvl="0" indent="-381000" algn="l" rtl="0">
              <a:lnSpc>
                <a:spcPct val="115000"/>
              </a:lnSpc>
              <a:spcBef>
                <a:spcPts val="0"/>
              </a:spcBef>
              <a:spcAft>
                <a:spcPts val="0"/>
              </a:spcAft>
              <a:buSzPts val="2400"/>
              <a:buChar char="▪"/>
            </a:pPr>
            <a:r>
              <a:rPr lang="en" sz="2400" b="1" dirty="0"/>
              <a:t>For LGBTQ+ stories, read </a:t>
            </a:r>
            <a:r>
              <a:rPr lang="en" sz="2400" b="1" u="sng" dirty="0">
                <a:solidFill>
                  <a:schemeClr val="hlink"/>
                </a:solidFill>
                <a:hlinkClick r:id="rId3"/>
              </a:rPr>
              <a:t>Youth Voices</a:t>
            </a:r>
            <a:endParaRPr sz="2400" b="1" u="sng" dirty="0">
              <a:solidFill>
                <a:schemeClr val="lt2"/>
              </a:solidFill>
            </a:endParaRPr>
          </a:p>
          <a:p>
            <a:pPr marL="0" lvl="0" indent="0" algn="l" rtl="0">
              <a:lnSpc>
                <a:spcPct val="100000"/>
              </a:lnSpc>
              <a:spcBef>
                <a:spcPts val="0"/>
              </a:spcBef>
              <a:spcAft>
                <a:spcPts val="0"/>
              </a:spcAft>
              <a:buNone/>
            </a:pPr>
            <a:endParaRPr sz="2400" b="1" dirty="0">
              <a:solidFill>
                <a:schemeClr val="lt2"/>
              </a:solidFill>
            </a:endParaRPr>
          </a:p>
          <a:p>
            <a:pPr marL="457200" lvl="0" indent="-381000" algn="l" rtl="0">
              <a:lnSpc>
                <a:spcPct val="100000"/>
              </a:lnSpc>
              <a:spcBef>
                <a:spcPts val="0"/>
              </a:spcBef>
              <a:spcAft>
                <a:spcPts val="0"/>
              </a:spcAft>
              <a:buClr>
                <a:schemeClr val="hlink"/>
              </a:buClr>
              <a:buSzPts val="2400"/>
              <a:buChar char="▪"/>
            </a:pPr>
            <a:r>
              <a:rPr lang="en" sz="2400" b="1" u="sng" dirty="0">
                <a:solidFill>
                  <a:schemeClr val="hlink"/>
                </a:solidFill>
                <a:hlinkClick r:id="rId4"/>
              </a:rPr>
              <a:t>Click here</a:t>
            </a:r>
            <a:r>
              <a:rPr lang="en" sz="2400" b="1" u="sng" dirty="0">
                <a:hlinkClick r:id="rId4"/>
              </a:rPr>
              <a:t> </a:t>
            </a:r>
            <a:r>
              <a:rPr lang="en" sz="2400" b="1" dirty="0">
                <a:uFill>
                  <a:noFill/>
                </a:uFill>
                <a:hlinkClick r:id="rId4"/>
              </a:rPr>
              <a:t>to sign up for weekly GSA Network updates.</a:t>
            </a:r>
            <a:r>
              <a:rPr lang="en" sz="2400" b="1" dirty="0"/>
              <a:t>   </a:t>
            </a:r>
            <a:endParaRPr sz="2400" b="1" dirty="0">
              <a:solidFill>
                <a:schemeClr val="lt2"/>
              </a:solidFill>
            </a:endParaRPr>
          </a:p>
          <a:p>
            <a:pPr marL="457200" lvl="0" indent="0" algn="l" rtl="0">
              <a:lnSpc>
                <a:spcPct val="100000"/>
              </a:lnSpc>
              <a:spcBef>
                <a:spcPts val="0"/>
              </a:spcBef>
              <a:spcAft>
                <a:spcPts val="0"/>
              </a:spcAft>
              <a:buNone/>
            </a:pPr>
            <a:endParaRPr sz="1800" b="1" dirty="0"/>
          </a:p>
          <a:p>
            <a:pPr marL="0" lvl="0" indent="0" algn="l" rtl="0">
              <a:lnSpc>
                <a:spcPct val="100000"/>
              </a:lnSpc>
              <a:spcBef>
                <a:spcPts val="0"/>
              </a:spcBef>
              <a:spcAft>
                <a:spcPts val="0"/>
              </a:spcAft>
              <a:buNone/>
            </a:pPr>
            <a:endParaRPr sz="1800" b="1" dirty="0"/>
          </a:p>
          <a:p>
            <a:pPr marL="0" lvl="0" indent="0" algn="l" rtl="0">
              <a:lnSpc>
                <a:spcPct val="100000"/>
              </a:lnSpc>
              <a:spcBef>
                <a:spcPts val="0"/>
              </a:spcBef>
              <a:spcAft>
                <a:spcPts val="0"/>
              </a:spcAft>
              <a:buNone/>
            </a:pPr>
            <a:endParaRPr sz="1800" dirty="0">
              <a:solidFill>
                <a:srgbClr val="222222"/>
              </a:solidFill>
            </a:endParaRPr>
          </a:p>
          <a:p>
            <a:pPr marL="0" lvl="0" indent="0" algn="l" rtl="0">
              <a:lnSpc>
                <a:spcPct val="100000"/>
              </a:lnSpc>
              <a:spcBef>
                <a:spcPts val="0"/>
              </a:spcBef>
              <a:spcAft>
                <a:spcPts val="0"/>
              </a:spcAft>
              <a:buNone/>
            </a:pPr>
            <a:endParaRPr sz="1800" dirty="0">
              <a:solidFill>
                <a:srgbClr val="222222"/>
              </a:solidFill>
            </a:endParaRPr>
          </a:p>
          <a:p>
            <a:pPr marL="0" lvl="0" indent="0" algn="l" rtl="0">
              <a:spcBef>
                <a:spcPts val="0"/>
              </a:spcBef>
              <a:spcAft>
                <a:spcPts val="600"/>
              </a:spcAft>
              <a:buNone/>
            </a:pPr>
            <a:endParaRPr sz="1800" dirty="0"/>
          </a:p>
        </p:txBody>
      </p:sp>
      <p:pic>
        <p:nvPicPr>
          <p:cNvPr id="408" name="Google Shape;408;p5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36370" y="1655805"/>
            <a:ext cx="3729155" cy="43130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269200" y="3684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sz="4900">
                <a:latin typeface="Archivo Black"/>
                <a:ea typeface="Archivo Black"/>
                <a:cs typeface="Archivo Black"/>
                <a:sym typeface="Archivo Black"/>
              </a:rPr>
              <a:t>Get Immediate Support</a:t>
            </a:r>
            <a:endParaRPr sz="4900" i="0" u="none" strike="noStrike" cap="none">
              <a:solidFill>
                <a:schemeClr val="lt1"/>
              </a:solidFill>
              <a:latin typeface="Archivo Black"/>
              <a:ea typeface="Archivo Black"/>
              <a:cs typeface="Archivo Black"/>
              <a:sym typeface="Archivo Black"/>
            </a:endParaRPr>
          </a:p>
        </p:txBody>
      </p:sp>
      <p:pic>
        <p:nvPicPr>
          <p:cNvPr id="414" name="Google Shape;414;p56"/>
          <p:cNvPicPr preferRelativeResize="0"/>
          <p:nvPr/>
        </p:nvPicPr>
        <p:blipFill>
          <a:blip r:embed="rId3">
            <a:alphaModFix/>
          </a:blip>
          <a:stretch>
            <a:fillRect/>
          </a:stretch>
        </p:blipFill>
        <p:spPr>
          <a:xfrm>
            <a:off x="3141050" y="1511401"/>
            <a:ext cx="2687050" cy="2772143"/>
          </a:xfrm>
          <a:prstGeom prst="rect">
            <a:avLst/>
          </a:prstGeom>
          <a:noFill/>
          <a:ln>
            <a:noFill/>
          </a:ln>
        </p:spPr>
      </p:pic>
      <p:pic>
        <p:nvPicPr>
          <p:cNvPr id="415" name="Google Shape;415;p5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0425" y="1564700"/>
            <a:ext cx="2687050" cy="2676517"/>
          </a:xfrm>
          <a:prstGeom prst="rect">
            <a:avLst/>
          </a:prstGeom>
          <a:noFill/>
          <a:ln>
            <a:noFill/>
          </a:ln>
        </p:spPr>
      </p:pic>
      <p:pic>
        <p:nvPicPr>
          <p:cNvPr id="416" name="Google Shape;416;p5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017487" y="4604425"/>
            <a:ext cx="2733027" cy="2330950"/>
          </a:xfrm>
          <a:prstGeom prst="rect">
            <a:avLst/>
          </a:prstGeom>
          <a:noFill/>
          <a:ln>
            <a:noFill/>
          </a:ln>
        </p:spPr>
      </p:pic>
      <p:pic>
        <p:nvPicPr>
          <p:cNvPr id="417" name="Google Shape;417;p5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30425" y="4604426"/>
            <a:ext cx="2533026" cy="1771625"/>
          </a:xfrm>
          <a:prstGeom prst="rect">
            <a:avLst/>
          </a:prstGeom>
          <a:noFill/>
          <a:ln>
            <a:noFill/>
          </a:ln>
        </p:spPr>
      </p:pic>
      <p:pic>
        <p:nvPicPr>
          <p:cNvPr id="418" name="Google Shape;418;p56"/>
          <p:cNvPicPr preferRelativeResize="0"/>
          <p:nvPr/>
        </p:nvPicPr>
        <p:blipFill>
          <a:blip r:embed="rId7">
            <a:alphaModFix/>
          </a:blip>
          <a:stretch>
            <a:fillRect/>
          </a:stretch>
        </p:blipFill>
        <p:spPr>
          <a:xfrm>
            <a:off x="6118425" y="1564700"/>
            <a:ext cx="2687050" cy="2950756"/>
          </a:xfrm>
          <a:prstGeom prst="rect">
            <a:avLst/>
          </a:prstGeom>
          <a:noFill/>
          <a:ln>
            <a:noFill/>
          </a:ln>
        </p:spPr>
      </p:pic>
      <p:pic>
        <p:nvPicPr>
          <p:cNvPr id="419" name="Google Shape;419;p5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087600" y="4615600"/>
            <a:ext cx="2813950" cy="1477324"/>
          </a:xfrm>
          <a:prstGeom prst="rect">
            <a:avLst/>
          </a:prstGeom>
          <a:noFill/>
          <a:ln>
            <a:noFill/>
          </a:ln>
        </p:spPr>
      </p:pic>
      <p:sp>
        <p:nvSpPr>
          <p:cNvPr id="420" name="Google Shape;420;p56"/>
          <p:cNvSpPr txBox="1"/>
          <p:nvPr/>
        </p:nvSpPr>
        <p:spPr>
          <a:xfrm>
            <a:off x="6087600" y="6092925"/>
            <a:ext cx="999900" cy="10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English + Espanol</a:t>
            </a:r>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7"/>
          <p:cNvSpPr txBox="1">
            <a:spLocks noGrp="1"/>
          </p:cNvSpPr>
          <p:nvPr>
            <p:ph type="ctrTitle"/>
          </p:nvPr>
        </p:nvSpPr>
        <p:spPr>
          <a:xfrm>
            <a:off x="304800" y="1600200"/>
            <a:ext cx="8523900" cy="2743200"/>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chemeClr val="lt1"/>
              </a:buClr>
              <a:buFont typeface="Ultra"/>
              <a:buNone/>
            </a:pPr>
            <a:r>
              <a:rPr lang="en" sz="6400" b="1" i="0" u="none" strike="noStrike" cap="none">
                <a:solidFill>
                  <a:schemeClr val="lt1"/>
                </a:solidFill>
                <a:latin typeface="Archivo Black"/>
                <a:ea typeface="Archivo Black"/>
                <a:cs typeface="Archivo Black"/>
                <a:sym typeface="Archivo Black"/>
              </a:rPr>
              <a:t>THANK YOU!</a:t>
            </a:r>
            <a:endParaRPr sz="6400" b="1" i="0" u="none" strike="noStrike" cap="none">
              <a:solidFill>
                <a:schemeClr val="lt1"/>
              </a:solidFill>
              <a:latin typeface="Archivo Black"/>
              <a:ea typeface="Archivo Black"/>
              <a:cs typeface="Archivo Black"/>
              <a:sym typeface="Archiv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8075" y="28815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sz="6400" b="1">
                <a:latin typeface="Archivo Black"/>
                <a:ea typeface="Archivo Black"/>
                <a:cs typeface="Archivo Black"/>
                <a:sym typeface="Archivo Black"/>
              </a:rPr>
              <a:t>Today’s Goals</a:t>
            </a:r>
            <a:endParaRPr sz="4800" b="1" i="0" u="none" strike="noStrike" cap="none">
              <a:solidFill>
                <a:schemeClr val="lt1"/>
              </a:solidFill>
              <a:latin typeface="Archivo Black"/>
              <a:ea typeface="Archivo Black"/>
              <a:cs typeface="Archivo Black"/>
              <a:sym typeface="Archivo Black"/>
            </a:endParaRPr>
          </a:p>
        </p:txBody>
      </p:sp>
      <p:sp>
        <p:nvSpPr>
          <p:cNvPr id="123" name="Google Shape;123;p23"/>
          <p:cNvSpPr txBox="1">
            <a:spLocks noGrp="1"/>
          </p:cNvSpPr>
          <p:nvPr>
            <p:ph type="body" idx="1"/>
          </p:nvPr>
        </p:nvSpPr>
        <p:spPr>
          <a:xfrm>
            <a:off x="4420200" y="1600200"/>
            <a:ext cx="47238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rgbClr val="000000"/>
              </a:buClr>
              <a:buSzPts val="2400"/>
              <a:buFont typeface="Arial"/>
              <a:buChar char="●"/>
            </a:pPr>
            <a:endParaRPr lang="en" sz="2000" dirty="0">
              <a:solidFill>
                <a:srgbClr val="000000"/>
              </a:solidFill>
            </a:endParaRPr>
          </a:p>
          <a:p>
            <a:pPr marL="457200" lvl="0" indent="-381000" algn="l" rtl="0">
              <a:lnSpc>
                <a:spcPct val="100000"/>
              </a:lnSpc>
              <a:spcBef>
                <a:spcPts val="1000"/>
              </a:spcBef>
              <a:spcAft>
                <a:spcPts val="0"/>
              </a:spcAft>
              <a:buClr>
                <a:srgbClr val="000000"/>
              </a:buClr>
              <a:buSzPts val="2400"/>
              <a:buFont typeface="Arial"/>
              <a:buChar char="●"/>
            </a:pPr>
            <a:r>
              <a:rPr lang="en" sz="2000" dirty="0">
                <a:solidFill>
                  <a:srgbClr val="000000"/>
                </a:solidFill>
              </a:rPr>
              <a:t>Learn more about API movements and API LGBTQ+ activism (just an intro!)</a:t>
            </a:r>
            <a:endParaRPr sz="2000" dirty="0">
              <a:solidFill>
                <a:srgbClr val="000000"/>
              </a:solidFill>
            </a:endParaRPr>
          </a:p>
          <a:p>
            <a:pPr marL="457200" lvl="0" indent="-381000" algn="l" rtl="0">
              <a:lnSpc>
                <a:spcPct val="100000"/>
              </a:lnSpc>
              <a:spcBef>
                <a:spcPts val="1000"/>
              </a:spcBef>
              <a:spcAft>
                <a:spcPts val="0"/>
              </a:spcAft>
              <a:buClr>
                <a:srgbClr val="000000"/>
              </a:buClr>
              <a:buSzPts val="2400"/>
              <a:buFont typeface="Arial"/>
              <a:buChar char="●"/>
            </a:pPr>
            <a:r>
              <a:rPr lang="en" sz="2000" dirty="0">
                <a:solidFill>
                  <a:srgbClr val="000000"/>
                </a:solidFill>
              </a:rPr>
              <a:t>Explore how API movement history connects to today</a:t>
            </a:r>
            <a:endParaRPr sz="2000" dirty="0">
              <a:solidFill>
                <a:srgbClr val="000000"/>
              </a:solidFill>
            </a:endParaRPr>
          </a:p>
          <a:p>
            <a:pPr marL="457200" lvl="0" indent="-381000" algn="l" rtl="0">
              <a:lnSpc>
                <a:spcPct val="100000"/>
              </a:lnSpc>
              <a:spcBef>
                <a:spcPts val="1000"/>
              </a:spcBef>
              <a:spcAft>
                <a:spcPts val="0"/>
              </a:spcAft>
              <a:buClr>
                <a:srgbClr val="000000"/>
              </a:buClr>
              <a:buSzPts val="2400"/>
              <a:buFont typeface="Arial"/>
              <a:buChar char="●"/>
            </a:pPr>
            <a:r>
              <a:rPr lang="en" sz="2000" dirty="0">
                <a:solidFill>
                  <a:srgbClr val="000000"/>
                </a:solidFill>
              </a:rPr>
              <a:t>Find API LGBTQ+ resources </a:t>
            </a:r>
            <a:endParaRPr sz="2000" dirty="0">
              <a:solidFill>
                <a:srgbClr val="000000"/>
              </a:solidFill>
            </a:endParaRPr>
          </a:p>
          <a:p>
            <a:pPr marL="0" lvl="0" indent="0" algn="l" rtl="0">
              <a:lnSpc>
                <a:spcPct val="100000"/>
              </a:lnSpc>
              <a:spcBef>
                <a:spcPts val="1000"/>
              </a:spcBef>
              <a:spcAft>
                <a:spcPts val="0"/>
              </a:spcAft>
              <a:buNone/>
            </a:pPr>
            <a:endParaRPr dirty="0">
              <a:solidFill>
                <a:srgbClr val="074D70"/>
              </a:solidFill>
              <a:latin typeface="Helvetica Neue"/>
              <a:ea typeface="Helvetica Neue"/>
              <a:cs typeface="Helvetica Neue"/>
              <a:sym typeface="Helvetica Neue"/>
            </a:endParaRPr>
          </a:p>
          <a:p>
            <a:pPr marL="0" marR="0" lvl="0" indent="0" algn="l" rtl="0">
              <a:lnSpc>
                <a:spcPct val="100000"/>
              </a:lnSpc>
              <a:spcBef>
                <a:spcPts val="1000"/>
              </a:spcBef>
              <a:spcAft>
                <a:spcPts val="0"/>
              </a:spcAft>
              <a:buNone/>
            </a:pPr>
            <a:endParaRPr b="1" dirty="0">
              <a:solidFill>
                <a:srgbClr val="074D70"/>
              </a:solidFill>
              <a:latin typeface="Helvetica Neue"/>
              <a:ea typeface="Helvetica Neue"/>
              <a:cs typeface="Helvetica Neue"/>
              <a:sym typeface="Helvetica Neue"/>
            </a:endParaRPr>
          </a:p>
          <a:p>
            <a:pPr marL="0" lvl="0" indent="569912" algn="l" rtl="0">
              <a:lnSpc>
                <a:spcPct val="100000"/>
              </a:lnSpc>
              <a:spcBef>
                <a:spcPts val="1000"/>
              </a:spcBef>
              <a:spcAft>
                <a:spcPts val="1000"/>
              </a:spcAft>
              <a:buNone/>
            </a:pPr>
            <a:endParaRPr b="1" dirty="0">
              <a:solidFill>
                <a:srgbClr val="074D70"/>
              </a:solidFill>
            </a:endParaRPr>
          </a:p>
        </p:txBody>
      </p:sp>
      <p:sp>
        <p:nvSpPr>
          <p:cNvPr id="125" name="Google Shape;125;p23"/>
          <p:cNvSpPr txBox="1"/>
          <p:nvPr/>
        </p:nvSpPr>
        <p:spPr>
          <a:xfrm>
            <a:off x="1434962" y="5816012"/>
            <a:ext cx="57882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ea typeface="Helvetica Neue"/>
                <a:cs typeface="Arial" panose="020B0604020202020204" pitchFamily="34" charset="0"/>
                <a:sym typeface="Helvetica Neue"/>
              </a:rPr>
              <a:t>Image: </a:t>
            </a:r>
            <a:r>
              <a:rPr lang="en" sz="1000" u="sng" dirty="0">
                <a:solidFill>
                  <a:schemeClr val="hlink"/>
                </a:solidFill>
                <a:latin typeface="Arial" panose="020B0604020202020204" pitchFamily="34" charset="0"/>
                <a:ea typeface="Helvetica Neue"/>
                <a:cs typeface="Arial" panose="020B0604020202020204" pitchFamily="34" charset="0"/>
                <a:sym typeface="Helvetica Neue"/>
                <a:hlinkClick r:id="rId3"/>
              </a:rPr>
              <a:t>Solidarity Has No Borders </a:t>
            </a:r>
            <a:endParaRPr sz="10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sz="900" dirty="0">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9D8B018F-FEBE-3A44-9C25-D28B227BEC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475" y="1752012"/>
            <a:ext cx="4089400" cy="406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62600" y="18812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Font typeface="Arial"/>
              <a:buNone/>
            </a:pPr>
            <a:r>
              <a:rPr lang="en" sz="4800">
                <a:latin typeface="Archivo Black"/>
                <a:ea typeface="Archivo Black"/>
                <a:cs typeface="Archivo Black"/>
                <a:sym typeface="Archivo Black"/>
              </a:rPr>
              <a:t>Sample Community Agreements</a:t>
            </a:r>
            <a:endParaRPr sz="4800" i="0" u="none" strike="noStrike" cap="none">
              <a:solidFill>
                <a:schemeClr val="lt1"/>
              </a:solidFill>
              <a:latin typeface="Archivo Black"/>
              <a:ea typeface="Archivo Black"/>
              <a:cs typeface="Archivo Black"/>
              <a:sym typeface="Archivo Black"/>
            </a:endParaRPr>
          </a:p>
        </p:txBody>
      </p:sp>
      <p:sp>
        <p:nvSpPr>
          <p:cNvPr id="131" name="Google Shape;131;p24"/>
          <p:cNvSpPr txBox="1"/>
          <p:nvPr/>
        </p:nvSpPr>
        <p:spPr>
          <a:xfrm>
            <a:off x="362600" y="1571250"/>
            <a:ext cx="4174800" cy="2000700"/>
          </a:xfrm>
          <a:prstGeom prst="rect">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10000"/>
              </a:lnSpc>
              <a:spcBef>
                <a:spcPts val="600"/>
              </a:spcBef>
              <a:spcAft>
                <a:spcPts val="0"/>
              </a:spcAft>
              <a:buNone/>
            </a:pPr>
            <a:r>
              <a:rPr lang="en" sz="2400" b="1">
                <a:solidFill>
                  <a:schemeClr val="dk1"/>
                </a:solidFill>
              </a:rPr>
              <a:t>Be as present as you can. </a:t>
            </a:r>
            <a:endParaRPr sz="2400" b="1">
              <a:solidFill>
                <a:schemeClr val="dk1"/>
              </a:solidFill>
            </a:endParaRPr>
          </a:p>
          <a:p>
            <a:pPr marL="0" lvl="0" indent="0" algn="ctr" rtl="0">
              <a:lnSpc>
                <a:spcPct val="110000"/>
              </a:lnSpc>
              <a:spcBef>
                <a:spcPts val="600"/>
              </a:spcBef>
              <a:spcAft>
                <a:spcPts val="0"/>
              </a:spcAft>
              <a:buNone/>
            </a:pPr>
            <a:r>
              <a:rPr lang="en" sz="2400">
                <a:solidFill>
                  <a:schemeClr val="dk1"/>
                </a:solidFill>
              </a:rPr>
              <a:t>1) Mute audio </a:t>
            </a:r>
            <a:endParaRPr sz="2400">
              <a:solidFill>
                <a:schemeClr val="dk1"/>
              </a:solidFill>
            </a:endParaRPr>
          </a:p>
          <a:p>
            <a:pPr marL="0" lvl="0" indent="0" algn="ctr" rtl="0">
              <a:lnSpc>
                <a:spcPct val="110000"/>
              </a:lnSpc>
              <a:spcBef>
                <a:spcPts val="600"/>
              </a:spcBef>
              <a:spcAft>
                <a:spcPts val="0"/>
              </a:spcAft>
              <a:buNone/>
            </a:pPr>
            <a:r>
              <a:rPr lang="en" sz="2400">
                <a:solidFill>
                  <a:schemeClr val="dk1"/>
                </a:solidFill>
              </a:rPr>
              <a:t>2) Try on video </a:t>
            </a:r>
            <a:endParaRPr sz="2400">
              <a:solidFill>
                <a:schemeClr val="dk1"/>
              </a:solidFill>
            </a:endParaRPr>
          </a:p>
          <a:p>
            <a:pPr marL="0" lvl="0" indent="0" algn="ctr" rtl="0">
              <a:lnSpc>
                <a:spcPct val="110000"/>
              </a:lnSpc>
              <a:spcBef>
                <a:spcPts val="600"/>
              </a:spcBef>
              <a:spcAft>
                <a:spcPts val="0"/>
              </a:spcAft>
              <a:buNone/>
            </a:pPr>
            <a:r>
              <a:rPr lang="en" sz="2400">
                <a:solidFill>
                  <a:schemeClr val="dk1"/>
                </a:solidFill>
              </a:rPr>
              <a:t>3) Use the chat box</a:t>
            </a:r>
            <a:endParaRPr/>
          </a:p>
        </p:txBody>
      </p:sp>
      <p:sp>
        <p:nvSpPr>
          <p:cNvPr id="132" name="Google Shape;132;p24"/>
          <p:cNvSpPr txBox="1"/>
          <p:nvPr/>
        </p:nvSpPr>
        <p:spPr>
          <a:xfrm>
            <a:off x="4761175" y="1571250"/>
            <a:ext cx="3925800" cy="2000700"/>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274300" tIns="274300" rIns="274300" bIns="91425" anchor="t" anchorCtr="0">
            <a:noAutofit/>
          </a:bodyPr>
          <a:lstStyle/>
          <a:p>
            <a:pPr marL="0" lvl="0" indent="0" algn="ctr" rtl="0">
              <a:lnSpc>
                <a:spcPct val="110000"/>
              </a:lnSpc>
              <a:spcBef>
                <a:spcPts val="0"/>
              </a:spcBef>
              <a:spcAft>
                <a:spcPts val="0"/>
              </a:spcAft>
              <a:buClr>
                <a:schemeClr val="dk1"/>
              </a:buClr>
              <a:buSzPts val="1100"/>
              <a:buFont typeface="Arial"/>
              <a:buNone/>
            </a:pPr>
            <a:r>
              <a:rPr lang="en" sz="2400" b="1">
                <a:solidFill>
                  <a:schemeClr val="dk1"/>
                </a:solidFill>
              </a:rPr>
              <a:t>“Vegas Rule”</a:t>
            </a:r>
            <a:endParaRPr sz="2400" b="1">
              <a:solidFill>
                <a:schemeClr val="dk1"/>
              </a:solidFill>
            </a:endParaRPr>
          </a:p>
          <a:p>
            <a:pPr marL="0" lvl="0" indent="0" algn="ctr" rtl="0">
              <a:lnSpc>
                <a:spcPct val="110000"/>
              </a:lnSpc>
              <a:spcBef>
                <a:spcPts val="0"/>
              </a:spcBef>
              <a:spcAft>
                <a:spcPts val="0"/>
              </a:spcAft>
              <a:buClr>
                <a:schemeClr val="dk1"/>
              </a:buClr>
              <a:buSzPts val="1100"/>
              <a:buFont typeface="Arial"/>
              <a:buNone/>
            </a:pPr>
            <a:r>
              <a:rPr lang="en" sz="2400">
                <a:solidFill>
                  <a:schemeClr val="dk1"/>
                </a:solidFill>
              </a:rPr>
              <a:t>What’s said here stays here; what’s learned here leaves here.</a:t>
            </a:r>
            <a:endParaRPr sz="2400">
              <a:solidFill>
                <a:schemeClr val="dk1"/>
              </a:solidFill>
            </a:endParaRPr>
          </a:p>
          <a:p>
            <a:pPr marL="0" lvl="0" indent="0" algn="ctr" rtl="0">
              <a:lnSpc>
                <a:spcPct val="110000"/>
              </a:lnSpc>
              <a:spcBef>
                <a:spcPts val="0"/>
              </a:spcBef>
              <a:spcAft>
                <a:spcPts val="0"/>
              </a:spcAft>
              <a:buNone/>
            </a:pPr>
            <a:endParaRPr sz="2400">
              <a:solidFill>
                <a:schemeClr val="dk1"/>
              </a:solidFill>
            </a:endParaRPr>
          </a:p>
        </p:txBody>
      </p:sp>
      <p:sp>
        <p:nvSpPr>
          <p:cNvPr id="133" name="Google Shape;133;p24"/>
          <p:cNvSpPr txBox="1"/>
          <p:nvPr/>
        </p:nvSpPr>
        <p:spPr>
          <a:xfrm>
            <a:off x="457200" y="3812075"/>
            <a:ext cx="2077500" cy="12660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“Right to Pass”</a:t>
            </a:r>
            <a:endParaRPr sz="2400" b="1">
              <a:solidFill>
                <a:schemeClr val="dk1"/>
              </a:solidFill>
            </a:endParaRPr>
          </a:p>
        </p:txBody>
      </p:sp>
      <p:sp>
        <p:nvSpPr>
          <p:cNvPr id="134" name="Google Shape;134;p24"/>
          <p:cNvSpPr txBox="1"/>
          <p:nvPr/>
        </p:nvSpPr>
        <p:spPr>
          <a:xfrm>
            <a:off x="6644800" y="3812075"/>
            <a:ext cx="1954200" cy="12660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Intent vs. Impact</a:t>
            </a:r>
            <a:endParaRPr sz="2400" b="1">
              <a:solidFill>
                <a:schemeClr val="dk1"/>
              </a:solidFill>
            </a:endParaRPr>
          </a:p>
        </p:txBody>
      </p:sp>
      <p:sp>
        <p:nvSpPr>
          <p:cNvPr id="135" name="Google Shape;135;p24"/>
          <p:cNvSpPr txBox="1"/>
          <p:nvPr/>
        </p:nvSpPr>
        <p:spPr>
          <a:xfrm>
            <a:off x="409850" y="5310850"/>
            <a:ext cx="4174800" cy="1210200"/>
          </a:xfrm>
          <a:prstGeom prst="rect">
            <a:avLst/>
          </a:prstGeom>
          <a:solidFill>
            <a:schemeClr val="accent1"/>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Use content </a:t>
            </a:r>
            <a:endParaRPr sz="2400" b="1">
              <a:solidFill>
                <a:schemeClr val="dk1"/>
              </a:solidFill>
            </a:endParaRPr>
          </a:p>
          <a:p>
            <a:pPr marL="0" lvl="0" indent="0" algn="ctr" rtl="0">
              <a:lnSpc>
                <a:spcPct val="110000"/>
              </a:lnSpc>
              <a:spcBef>
                <a:spcPts val="600"/>
              </a:spcBef>
              <a:spcAft>
                <a:spcPts val="0"/>
              </a:spcAft>
              <a:buNone/>
            </a:pPr>
            <a:r>
              <a:rPr lang="en" sz="2400" b="1">
                <a:solidFill>
                  <a:schemeClr val="dk1"/>
                </a:solidFill>
              </a:rPr>
              <a:t>warnings.</a:t>
            </a:r>
            <a:endParaRPr sz="2400" b="1">
              <a:solidFill>
                <a:schemeClr val="dk1"/>
              </a:solidFill>
            </a:endParaRPr>
          </a:p>
          <a:p>
            <a:pPr marL="0" lvl="0" indent="0" algn="ctr" rtl="0">
              <a:lnSpc>
                <a:spcPct val="110000"/>
              </a:lnSpc>
              <a:spcBef>
                <a:spcPts val="600"/>
              </a:spcBef>
              <a:spcAft>
                <a:spcPts val="0"/>
              </a:spcAft>
              <a:buNone/>
            </a:pPr>
            <a:endParaRPr sz="2400">
              <a:solidFill>
                <a:schemeClr val="dk1"/>
              </a:solidFill>
            </a:endParaRPr>
          </a:p>
        </p:txBody>
      </p:sp>
      <p:sp>
        <p:nvSpPr>
          <p:cNvPr id="136" name="Google Shape;136;p24"/>
          <p:cNvSpPr txBox="1"/>
          <p:nvPr/>
        </p:nvSpPr>
        <p:spPr>
          <a:xfrm>
            <a:off x="4828875" y="5310850"/>
            <a:ext cx="4174800" cy="12102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Understand informed consent.</a:t>
            </a:r>
            <a:endParaRPr sz="2400" b="1">
              <a:solidFill>
                <a:schemeClr val="dk1"/>
              </a:solidFill>
            </a:endParaRPr>
          </a:p>
          <a:p>
            <a:pPr marL="0" lvl="0" indent="0" algn="ctr" rtl="0">
              <a:lnSpc>
                <a:spcPct val="110000"/>
              </a:lnSpc>
              <a:spcBef>
                <a:spcPts val="600"/>
              </a:spcBef>
              <a:spcAft>
                <a:spcPts val="0"/>
              </a:spcAft>
              <a:buNone/>
            </a:pPr>
            <a:endParaRPr sz="2400">
              <a:solidFill>
                <a:schemeClr val="dk1"/>
              </a:solidFill>
            </a:endParaRPr>
          </a:p>
          <a:p>
            <a:pPr marL="0" lvl="0" indent="0" algn="ctr" rtl="0">
              <a:lnSpc>
                <a:spcPct val="110000"/>
              </a:lnSpc>
              <a:spcBef>
                <a:spcPts val="600"/>
              </a:spcBef>
              <a:spcAft>
                <a:spcPts val="0"/>
              </a:spcAft>
              <a:buNone/>
            </a:pPr>
            <a:endParaRPr sz="2400">
              <a:solidFill>
                <a:schemeClr val="dk1"/>
              </a:solidFill>
            </a:endParaRPr>
          </a:p>
        </p:txBody>
      </p:sp>
      <p:sp>
        <p:nvSpPr>
          <p:cNvPr id="137" name="Google Shape;137;p24"/>
          <p:cNvSpPr txBox="1"/>
          <p:nvPr/>
        </p:nvSpPr>
        <p:spPr>
          <a:xfrm>
            <a:off x="2651676" y="3690200"/>
            <a:ext cx="3857700" cy="1502400"/>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274300" tIns="182875" rIns="274300" bIns="91425" anchor="t" anchorCtr="0">
            <a:noAutofit/>
          </a:bodyPr>
          <a:lstStyle/>
          <a:p>
            <a:pPr marL="0" lvl="0" indent="0" algn="ctr" rtl="0">
              <a:lnSpc>
                <a:spcPct val="110000"/>
              </a:lnSpc>
              <a:spcBef>
                <a:spcPts val="600"/>
              </a:spcBef>
              <a:spcAft>
                <a:spcPts val="0"/>
              </a:spcAft>
              <a:buNone/>
            </a:pPr>
            <a:r>
              <a:rPr lang="en" sz="2400" b="1">
                <a:solidFill>
                  <a:schemeClr val="dk1"/>
                </a:solidFill>
              </a:rPr>
              <a:t>Community Garden</a:t>
            </a:r>
            <a:endParaRPr sz="2400" b="1">
              <a:solidFill>
                <a:schemeClr val="dk1"/>
              </a:solidFill>
            </a:endParaRPr>
          </a:p>
          <a:p>
            <a:pPr marL="0" lvl="0" indent="0" algn="l" rtl="0">
              <a:lnSpc>
                <a:spcPct val="110000"/>
              </a:lnSpc>
              <a:spcBef>
                <a:spcPts val="600"/>
              </a:spcBef>
              <a:spcAft>
                <a:spcPts val="0"/>
              </a:spcAft>
              <a:buNone/>
            </a:pPr>
            <a:r>
              <a:rPr lang="en" sz="2400" b="1">
                <a:solidFill>
                  <a:schemeClr val="dk1"/>
                </a:solidFill>
              </a:rPr>
              <a:t>          →Chat it! </a:t>
            </a:r>
            <a:endParaRPr sz="2400" b="1">
              <a:solidFill>
                <a:schemeClr val="dk1"/>
              </a:solidFill>
            </a:endParaRPr>
          </a:p>
          <a:p>
            <a:pPr marL="0" lvl="0" indent="0" algn="ctr" rtl="0">
              <a:lnSpc>
                <a:spcPct val="110000"/>
              </a:lnSpc>
              <a:spcBef>
                <a:spcPts val="600"/>
              </a:spcBef>
              <a:spcAft>
                <a:spcPts val="0"/>
              </a:spcAft>
              <a:buNone/>
            </a:pP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457200" y="228600"/>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6400" b="1">
                <a:solidFill>
                  <a:srgbClr val="FFFFFF"/>
                </a:solidFill>
                <a:latin typeface="Archivo Black"/>
                <a:ea typeface="Archivo Black"/>
                <a:cs typeface="Archivo Black"/>
                <a:sym typeface="Archivo Black"/>
              </a:rPr>
              <a:t>Wellness Tip</a:t>
            </a:r>
            <a:endParaRPr sz="6000">
              <a:solidFill>
                <a:srgbClr val="FFFFFF"/>
              </a:solidFill>
              <a:latin typeface="Archivo Black"/>
              <a:ea typeface="Archivo Black"/>
              <a:cs typeface="Archivo Black"/>
              <a:sym typeface="Archivo Black"/>
            </a:endParaRPr>
          </a:p>
        </p:txBody>
      </p:sp>
      <p:sp>
        <p:nvSpPr>
          <p:cNvPr id="143" name="Google Shape;143;p25"/>
          <p:cNvSpPr txBox="1">
            <a:spLocks noGrp="1"/>
          </p:cNvSpPr>
          <p:nvPr>
            <p:ph type="body" idx="1"/>
          </p:nvPr>
        </p:nvSpPr>
        <p:spPr>
          <a:xfrm>
            <a:off x="334200" y="1694827"/>
            <a:ext cx="42378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dirty="0"/>
              <a:t>Tai Chi is a Chinese martial art practiced for its defense training, health benefits, and meditation.</a:t>
            </a:r>
            <a:endParaRPr sz="2400" b="1" dirty="0"/>
          </a:p>
          <a:p>
            <a:pPr marL="0" lvl="0" indent="0" algn="l" rtl="0">
              <a:lnSpc>
                <a:spcPct val="115000"/>
              </a:lnSpc>
              <a:spcBef>
                <a:spcPts val="0"/>
              </a:spcBef>
              <a:spcAft>
                <a:spcPts val="0"/>
              </a:spcAft>
              <a:buClr>
                <a:schemeClr val="dk1"/>
              </a:buClr>
              <a:buSzPts val="1100"/>
              <a:buFont typeface="Arial"/>
              <a:buNone/>
            </a:pPr>
            <a:endParaRPr sz="1600" b="1"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 sz="2000" dirty="0">
                <a:solidFill>
                  <a:srgbClr val="000000"/>
                </a:solidFill>
              </a:rPr>
              <a:t>This is a Tai Chi practice called “Forward Stance” that’s adapted and taught by a Zen Master and </a:t>
            </a:r>
            <a:endParaRPr sz="2000"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 sz="2000" dirty="0">
                <a:solidFill>
                  <a:srgbClr val="000000"/>
                </a:solidFill>
              </a:rPr>
              <a:t>Tai Chi Teacher/ High Priest </a:t>
            </a:r>
            <a:endParaRPr sz="2000"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 sz="2000" dirty="0">
                <a:solidFill>
                  <a:srgbClr val="000000"/>
                </a:solidFill>
              </a:rPr>
              <a:t>Norma Wong.</a:t>
            </a:r>
            <a:endParaRPr sz="2000" dirty="0">
              <a:solidFill>
                <a:srgbClr val="000000"/>
              </a:solidFill>
            </a:endParaRPr>
          </a:p>
          <a:p>
            <a:pPr marL="0" lvl="0" indent="0" algn="ctr" rtl="0">
              <a:lnSpc>
                <a:spcPct val="115000"/>
              </a:lnSpc>
              <a:spcBef>
                <a:spcPts val="0"/>
              </a:spcBef>
              <a:spcAft>
                <a:spcPts val="0"/>
              </a:spcAft>
              <a:buClr>
                <a:schemeClr val="dk1"/>
              </a:buClr>
              <a:buSzPts val="1100"/>
              <a:buFont typeface="Arial"/>
              <a:buNone/>
            </a:pPr>
            <a:endParaRPr sz="1800" b="1" dirty="0">
              <a:solidFill>
                <a:schemeClr val="dk1"/>
              </a:solidFill>
            </a:endParaRPr>
          </a:p>
        </p:txBody>
      </p:sp>
      <p:sp>
        <p:nvSpPr>
          <p:cNvPr id="144" name="Google Shape;144;p25"/>
          <p:cNvSpPr txBox="1"/>
          <p:nvPr/>
        </p:nvSpPr>
        <p:spPr>
          <a:xfrm>
            <a:off x="113225" y="6307425"/>
            <a:ext cx="7623080" cy="4097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Arial" panose="020B0604020202020204" pitchFamily="34" charset="0"/>
                <a:cs typeface="Arial" panose="020B0604020202020204" pitchFamily="34" charset="0"/>
              </a:rPr>
              <a:t>For more information about Norma Wong and Forward Stance, check out:  </a:t>
            </a:r>
            <a:r>
              <a:rPr lang="en" sz="1000" u="sng" dirty="0">
                <a:solidFill>
                  <a:srgbClr val="1155CC"/>
                </a:solidFill>
                <a:latin typeface="Arial" panose="020B0604020202020204" pitchFamily="34" charset="0"/>
                <a:ea typeface="Helvetica Neue"/>
                <a:cs typeface="Arial" panose="020B0604020202020204" pitchFamily="34" charset="0"/>
                <a:sym typeface="Helvetica Neue"/>
                <a:hlinkClick r:id="rId3"/>
              </a:rPr>
              <a:t>https://movetoendviolence.org/resources/6040-stance-forward-stance-transformation/</a:t>
            </a:r>
            <a:r>
              <a:rPr lang="en" sz="1000" u="sng" dirty="0">
                <a:solidFill>
                  <a:srgbClr val="1155CC"/>
                </a:solidFill>
                <a:latin typeface="Arial" panose="020B0604020202020204" pitchFamily="34" charset="0"/>
                <a:ea typeface="Helvetica Neue"/>
                <a:cs typeface="Arial" panose="020B0604020202020204" pitchFamily="34" charset="0"/>
                <a:sym typeface="Helvetica Neue"/>
              </a:rPr>
              <a:t>.</a:t>
            </a:r>
            <a:endParaRPr sz="1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06B5E5-5DDB-5B4F-A12D-3096222FB87A}"/>
              </a:ext>
            </a:extLst>
          </p:cNvPr>
          <p:cNvSpPr txBox="1"/>
          <p:nvPr/>
        </p:nvSpPr>
        <p:spPr>
          <a:xfrm>
            <a:off x="6256422" y="5436035"/>
            <a:ext cx="1792705" cy="461665"/>
          </a:xfrm>
          <a:prstGeom prst="rect">
            <a:avLst/>
          </a:prstGeom>
          <a:noFill/>
        </p:spPr>
        <p:txBody>
          <a:bodyPr wrap="square" rtlCol="0">
            <a:spAutoFit/>
          </a:bodyPr>
          <a:lstStyle/>
          <a:p>
            <a:r>
              <a:rPr lang="en-US" sz="1000" dirty="0">
                <a:latin typeface="Arial" panose="020B0604020202020204" pitchFamily="34" charset="0"/>
                <a:ea typeface="Helvetica Neue"/>
                <a:cs typeface="Arial" panose="020B0604020202020204" pitchFamily="34" charset="0"/>
                <a:sym typeface="Helvetica Neue"/>
              </a:rPr>
              <a:t>Image: </a:t>
            </a:r>
            <a:r>
              <a:rPr lang="en-US" sz="1000" u="sng" dirty="0">
                <a:solidFill>
                  <a:schemeClr val="hlink"/>
                </a:solidFill>
                <a:latin typeface="Arial" panose="020B0604020202020204" pitchFamily="34" charset="0"/>
                <a:ea typeface="Helvetica Neue"/>
                <a:cs typeface="Arial" panose="020B0604020202020204" pitchFamily="34" charset="0"/>
                <a:sym typeface="Helvetica Neue"/>
                <a:hlinkClick r:id="rId4"/>
              </a:rPr>
              <a:t>Tai Chi </a:t>
            </a:r>
            <a:endParaRPr lang="en-US" sz="1000" dirty="0">
              <a:latin typeface="Arial" panose="020B0604020202020204" pitchFamily="34" charset="0"/>
              <a:ea typeface="Helvetica Neue"/>
              <a:cs typeface="Arial" panose="020B0604020202020204" pitchFamily="34" charset="0"/>
              <a:sym typeface="Helvetica Neue"/>
            </a:endParaRPr>
          </a:p>
          <a:p>
            <a:endParaRPr lang="en-US" dirty="0"/>
          </a:p>
        </p:txBody>
      </p:sp>
      <p:pic>
        <p:nvPicPr>
          <p:cNvPr id="4" name="Picture 3">
            <a:extLst>
              <a:ext uri="{FF2B5EF4-FFF2-40B4-BE49-F238E27FC236}">
                <a16:creationId xmlns:a16="http://schemas.microsoft.com/office/drawing/2014/main" id="{C4ED3708-2216-EA49-996C-4F96BF0ED83D}"/>
              </a:ext>
            </a:extLst>
          </p:cNvPr>
          <p:cNvPicPr>
            <a:picLocks noChangeAspect="1"/>
          </p:cNvPicPr>
          <p:nvPr/>
        </p:nvPicPr>
        <p:blipFill>
          <a:blip r:embed="rId5"/>
          <a:stretch>
            <a:fillRect/>
          </a:stretch>
        </p:blipFill>
        <p:spPr>
          <a:xfrm>
            <a:off x="4572000" y="1781325"/>
            <a:ext cx="4186195" cy="33115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176525" y="288550"/>
            <a:ext cx="88125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5400" b="1" dirty="0">
                <a:latin typeface="Archivo Black"/>
                <a:ea typeface="Archivo Black"/>
                <a:cs typeface="Archivo Black"/>
                <a:sym typeface="Archivo Black"/>
              </a:rPr>
              <a:t>Online Scavenger Hunt</a:t>
            </a:r>
            <a:endParaRPr sz="5400" dirty="0">
              <a:latin typeface="Archivo Black"/>
              <a:ea typeface="Archivo Black"/>
              <a:cs typeface="Archivo Black"/>
              <a:sym typeface="Archivo Black"/>
            </a:endParaRPr>
          </a:p>
        </p:txBody>
      </p:sp>
      <p:sp>
        <p:nvSpPr>
          <p:cNvPr id="151" name="Google Shape;151;p26"/>
          <p:cNvSpPr txBox="1">
            <a:spLocks noGrp="1"/>
          </p:cNvSpPr>
          <p:nvPr>
            <p:ph type="body" idx="1"/>
          </p:nvPr>
        </p:nvSpPr>
        <p:spPr>
          <a:xfrm>
            <a:off x="4582775" y="1652725"/>
            <a:ext cx="41040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b="1" dirty="0"/>
              <a:t>In your teams, you will need to assign:</a:t>
            </a:r>
            <a:endParaRPr sz="3000" b="1" dirty="0"/>
          </a:p>
          <a:p>
            <a:pPr marL="457200" lvl="0" indent="-381000" algn="l" rtl="0">
              <a:lnSpc>
                <a:spcPct val="115000"/>
              </a:lnSpc>
              <a:spcBef>
                <a:spcPts val="0"/>
              </a:spcBef>
              <a:spcAft>
                <a:spcPts val="0"/>
              </a:spcAft>
              <a:buClr>
                <a:schemeClr val="dk1"/>
              </a:buClr>
              <a:buSzPts val="2400"/>
              <a:buFont typeface="Arial"/>
              <a:buChar char="●"/>
            </a:pPr>
            <a:r>
              <a:rPr lang="en" sz="2400" dirty="0">
                <a:solidFill>
                  <a:schemeClr val="dk1"/>
                </a:solidFill>
              </a:rPr>
              <a:t>Someone to keep track of what you're looking for</a:t>
            </a:r>
            <a:endParaRPr sz="2400" dirty="0">
              <a:solidFill>
                <a:schemeClr val="dk1"/>
              </a:solidFill>
            </a:endParaRPr>
          </a:p>
          <a:p>
            <a:pPr marL="457200" lvl="0" indent="-381000" algn="l" rtl="0">
              <a:lnSpc>
                <a:spcPct val="115000"/>
              </a:lnSpc>
              <a:spcBef>
                <a:spcPts val="0"/>
              </a:spcBef>
              <a:spcAft>
                <a:spcPts val="0"/>
              </a:spcAft>
              <a:buClr>
                <a:schemeClr val="dk1"/>
              </a:buClr>
              <a:buSzPts val="2400"/>
              <a:buFont typeface="Arial"/>
              <a:buChar char="●"/>
            </a:pPr>
            <a:r>
              <a:rPr lang="en" sz="2400" dirty="0">
                <a:solidFill>
                  <a:schemeClr val="dk1"/>
                </a:solidFill>
              </a:rPr>
              <a:t>Someone to take notes of your answers </a:t>
            </a:r>
            <a:endParaRPr sz="2400" dirty="0">
              <a:solidFill>
                <a:schemeClr val="dk1"/>
              </a:solidFill>
            </a:endParaRPr>
          </a:p>
          <a:p>
            <a:pPr marL="457200" lvl="0" indent="-381000" algn="l" rtl="0">
              <a:lnSpc>
                <a:spcPct val="115000"/>
              </a:lnSpc>
              <a:spcBef>
                <a:spcPts val="0"/>
              </a:spcBef>
              <a:spcAft>
                <a:spcPts val="0"/>
              </a:spcAft>
              <a:buClr>
                <a:schemeClr val="dk1"/>
              </a:buClr>
              <a:buSzPts val="2400"/>
              <a:buFont typeface="Arial"/>
              <a:buChar char="●"/>
            </a:pPr>
            <a:r>
              <a:rPr lang="en" sz="2400" dirty="0">
                <a:solidFill>
                  <a:schemeClr val="dk1"/>
                </a:solidFill>
              </a:rPr>
              <a:t>Someone to use their phone or computer to search for the answers </a:t>
            </a:r>
            <a:endParaRPr sz="2400" dirty="0">
              <a:solidFill>
                <a:schemeClr val="dk1"/>
              </a:solidFill>
            </a:endParaRPr>
          </a:p>
          <a:p>
            <a:pPr marL="0" lvl="0" indent="0" algn="l" rtl="0">
              <a:lnSpc>
                <a:spcPct val="115000"/>
              </a:lnSpc>
              <a:spcBef>
                <a:spcPts val="0"/>
              </a:spcBef>
              <a:spcAft>
                <a:spcPts val="0"/>
              </a:spcAft>
              <a:buNone/>
            </a:pPr>
            <a:endParaRPr sz="2200" b="1"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2200" b="1" dirty="0">
              <a:solidFill>
                <a:schemeClr val="dk1"/>
              </a:solidFill>
              <a:latin typeface="Helvetica Neue"/>
              <a:ea typeface="Helvetica Neue"/>
              <a:cs typeface="Helvetica Neue"/>
              <a:sym typeface="Helvetica Neue"/>
            </a:endParaRPr>
          </a:p>
          <a:p>
            <a:pPr marL="0" lvl="0" indent="0" algn="ctr" rtl="0">
              <a:lnSpc>
                <a:spcPct val="115000"/>
              </a:lnSpc>
              <a:spcBef>
                <a:spcPts val="0"/>
              </a:spcBef>
              <a:spcAft>
                <a:spcPts val="0"/>
              </a:spcAft>
              <a:buClr>
                <a:schemeClr val="dk1"/>
              </a:buClr>
              <a:buSzPts val="1100"/>
              <a:buFont typeface="Arial"/>
              <a:buNone/>
            </a:pPr>
            <a:endParaRPr sz="2200" b="1" dirty="0">
              <a:solidFill>
                <a:schemeClr val="dk1"/>
              </a:solidFill>
              <a:latin typeface="Helvetica Neue"/>
              <a:ea typeface="Helvetica Neue"/>
              <a:cs typeface="Helvetica Neue"/>
              <a:sym typeface="Helvetica Neue"/>
            </a:endParaRPr>
          </a:p>
        </p:txBody>
      </p:sp>
      <p:sp>
        <p:nvSpPr>
          <p:cNvPr id="153" name="Google Shape;153;p26"/>
          <p:cNvSpPr txBox="1"/>
          <p:nvPr/>
        </p:nvSpPr>
        <p:spPr>
          <a:xfrm>
            <a:off x="1110110" y="5837500"/>
            <a:ext cx="57882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Helvetica Neue"/>
                <a:ea typeface="Helvetica Neue"/>
                <a:cs typeface="Helvetica Neue"/>
                <a:sym typeface="Helvetica Neue"/>
              </a:rPr>
              <a:t>Image: </a:t>
            </a:r>
            <a:r>
              <a:rPr lang="en" sz="1100" u="sng" dirty="0">
                <a:solidFill>
                  <a:schemeClr val="hlink"/>
                </a:solidFill>
                <a:hlinkClick r:id="rId3"/>
              </a:rPr>
              <a:t>POKÉMON Detective Pikachu</a:t>
            </a:r>
            <a:endParaRPr sz="1100" dirty="0">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2A53B45E-0DE3-4545-8068-015AA66E81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947" y="1664906"/>
            <a:ext cx="4221828" cy="41725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64700" y="66750"/>
            <a:ext cx="8844300" cy="143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br>
              <a:rPr lang="en" sz="5400" b="1" dirty="0">
                <a:latin typeface="Archivo Black"/>
                <a:ea typeface="Archivo Black"/>
                <a:cs typeface="Archivo Black"/>
                <a:sym typeface="Archivo Black"/>
              </a:rPr>
            </a:br>
            <a:r>
              <a:rPr lang="en" sz="5400" b="1" dirty="0">
                <a:latin typeface="Archivo Black"/>
                <a:ea typeface="Archivo Black"/>
                <a:cs typeface="Archivo Black"/>
                <a:sym typeface="Archivo Black"/>
              </a:rPr>
              <a:t>Online Scavenger Hunt Tasks &amp; Questions</a:t>
            </a:r>
            <a:endParaRPr sz="5400" dirty="0">
              <a:latin typeface="Archivo Black"/>
              <a:ea typeface="Archivo Black"/>
              <a:cs typeface="Archivo Black"/>
              <a:sym typeface="Archivo Black"/>
            </a:endParaRPr>
          </a:p>
          <a:p>
            <a:pPr marL="0" lvl="0" indent="0" algn="ctr" rtl="0">
              <a:spcBef>
                <a:spcPts val="0"/>
              </a:spcBef>
              <a:spcAft>
                <a:spcPts val="0"/>
              </a:spcAft>
              <a:buClr>
                <a:schemeClr val="dk1"/>
              </a:buClr>
              <a:buSzPts val="1100"/>
              <a:buFont typeface="Arial"/>
              <a:buNone/>
            </a:pPr>
            <a:endParaRPr sz="5000" b="1" dirty="0">
              <a:latin typeface="Archivo Black"/>
              <a:ea typeface="Archivo Black"/>
              <a:cs typeface="Archivo Black"/>
              <a:sym typeface="Archivo Black"/>
            </a:endParaRPr>
          </a:p>
        </p:txBody>
      </p:sp>
      <p:sp>
        <p:nvSpPr>
          <p:cNvPr id="159" name="Google Shape;159;p27"/>
          <p:cNvSpPr txBox="1">
            <a:spLocks noGrp="1"/>
          </p:cNvSpPr>
          <p:nvPr>
            <p:ph type="body" idx="1"/>
          </p:nvPr>
        </p:nvSpPr>
        <p:spPr>
          <a:xfrm>
            <a:off x="361850" y="1503150"/>
            <a:ext cx="8250000" cy="4788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t>On your mark, get set, go!</a:t>
            </a:r>
          </a:p>
          <a:p>
            <a:pPr marL="0" lvl="0" indent="0" algn="l" rtl="0">
              <a:lnSpc>
                <a:spcPct val="115000"/>
              </a:lnSpc>
              <a:spcBef>
                <a:spcPts val="0"/>
              </a:spcBef>
              <a:spcAft>
                <a:spcPts val="0"/>
              </a:spcAft>
              <a:buNone/>
            </a:pPr>
            <a:endParaRPr sz="2400" b="1" dirty="0"/>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Take a team selfie and come up with a team name</a:t>
            </a:r>
            <a:endParaRPr sz="1600" dirty="0">
              <a:solidFill>
                <a:schemeClr val="dk1"/>
              </a:solidFill>
            </a:endParaRPr>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The United Farm Workers Movement of the 1960's needed a common way to communicate the end of a day in the field. What was the way they ended their day? What is the phrase they used? What does it mean and where does it come from? </a:t>
            </a:r>
            <a:endParaRPr sz="1600" dirty="0">
              <a:solidFill>
                <a:schemeClr val="dk1"/>
              </a:solidFill>
            </a:endParaRPr>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What organizing happened at Camp </a:t>
            </a:r>
            <a:r>
              <a:rPr lang="en" sz="1600" dirty="0" err="1">
                <a:solidFill>
                  <a:schemeClr val="dk1"/>
                </a:solidFill>
              </a:rPr>
              <a:t>Tule’ake</a:t>
            </a:r>
            <a:r>
              <a:rPr lang="en" sz="1600" dirty="0">
                <a:solidFill>
                  <a:schemeClr val="dk1"/>
                </a:solidFill>
              </a:rPr>
              <a:t>?</a:t>
            </a:r>
            <a:endParaRPr sz="1600" dirty="0">
              <a:solidFill>
                <a:schemeClr val="dk1"/>
              </a:solidFill>
            </a:endParaRPr>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What are the names of the groups who created the Third World Liberation Front?</a:t>
            </a:r>
            <a:endParaRPr sz="1600" dirty="0">
              <a:solidFill>
                <a:schemeClr val="dk1"/>
              </a:solidFill>
            </a:endParaRPr>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What is BAGMAL from 1979? What did they seek to do?</a:t>
            </a:r>
            <a:endParaRPr sz="1600" dirty="0">
              <a:solidFill>
                <a:schemeClr val="dk1"/>
              </a:solidFill>
            </a:endParaRPr>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What is the meaning of </a:t>
            </a:r>
            <a:r>
              <a:rPr lang="en" sz="1600" dirty="0" err="1">
                <a:solidFill>
                  <a:schemeClr val="dk1"/>
                </a:solidFill>
              </a:rPr>
              <a:t>Trikone</a:t>
            </a:r>
            <a:r>
              <a:rPr lang="en" sz="1600" dirty="0">
                <a:solidFill>
                  <a:schemeClr val="dk1"/>
                </a:solidFill>
              </a:rPr>
              <a:t>? What is the group </a:t>
            </a:r>
            <a:r>
              <a:rPr lang="en" sz="1600" dirty="0" err="1">
                <a:solidFill>
                  <a:schemeClr val="dk1"/>
                </a:solidFill>
              </a:rPr>
              <a:t>Trikone</a:t>
            </a:r>
            <a:r>
              <a:rPr lang="en" sz="1600" dirty="0">
                <a:solidFill>
                  <a:schemeClr val="dk1"/>
                </a:solidFill>
              </a:rPr>
              <a:t> famous for? </a:t>
            </a:r>
            <a:endParaRPr sz="1600" dirty="0">
              <a:solidFill>
                <a:schemeClr val="dk1"/>
              </a:solidFill>
            </a:endParaRPr>
          </a:p>
          <a:p>
            <a:pPr marL="457200" lvl="0" indent="-342900" algn="l" rtl="0">
              <a:lnSpc>
                <a:spcPct val="115000"/>
              </a:lnSpc>
              <a:spcBef>
                <a:spcPts val="0"/>
              </a:spcBef>
              <a:spcAft>
                <a:spcPts val="0"/>
              </a:spcAft>
              <a:buClr>
                <a:schemeClr val="dk1"/>
              </a:buClr>
              <a:buSzPts val="1800"/>
              <a:buFont typeface="Arial"/>
              <a:buAutoNum type="arabicPeriod"/>
            </a:pPr>
            <a:r>
              <a:rPr lang="en" sz="1600" dirty="0">
                <a:solidFill>
                  <a:schemeClr val="dk1"/>
                </a:solidFill>
              </a:rPr>
              <a:t>What is the name of the organization that provides a community for queer API women and transgender folks in the San Francisco Bay Area, hosts gatherings for the community, and provides scholarships for queer API youth?</a:t>
            </a:r>
            <a:endParaRPr sz="16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30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99700" y="535800"/>
            <a:ext cx="8844300" cy="143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6400" b="1">
                <a:latin typeface="Archivo Black"/>
                <a:ea typeface="Archivo Black"/>
                <a:cs typeface="Archivo Black"/>
                <a:sym typeface="Archivo Black"/>
              </a:rPr>
              <a:t>Answers!</a:t>
            </a:r>
            <a:endParaRPr sz="6400">
              <a:latin typeface="Archivo Black"/>
              <a:ea typeface="Archivo Black"/>
              <a:cs typeface="Archivo Black"/>
              <a:sym typeface="Archivo Black"/>
            </a:endParaRPr>
          </a:p>
          <a:p>
            <a:pPr marL="0" lvl="0" indent="0" algn="ctr" rtl="0">
              <a:spcBef>
                <a:spcPts val="0"/>
              </a:spcBef>
              <a:spcAft>
                <a:spcPts val="0"/>
              </a:spcAft>
              <a:buClr>
                <a:schemeClr val="dk1"/>
              </a:buClr>
              <a:buSzPts val="1100"/>
              <a:buFont typeface="Arial"/>
              <a:buNone/>
            </a:pPr>
            <a:endParaRPr sz="6400" b="1">
              <a:latin typeface="Archivo Black"/>
              <a:ea typeface="Archivo Black"/>
              <a:cs typeface="Archivo Black"/>
              <a:sym typeface="Archivo Black"/>
            </a:endParaRPr>
          </a:p>
        </p:txBody>
      </p:sp>
      <p:sp>
        <p:nvSpPr>
          <p:cNvPr id="165" name="Google Shape;165;p28"/>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dirty="0">
                <a:solidFill>
                  <a:schemeClr val="accent1"/>
                </a:solidFill>
              </a:rPr>
              <a:t>#2: Farmworkers did the the Unity Clap called "</a:t>
            </a:r>
            <a:r>
              <a:rPr lang="en" sz="2200" b="1" dirty="0" err="1">
                <a:solidFill>
                  <a:schemeClr val="accent1"/>
                </a:solidFill>
              </a:rPr>
              <a:t>Isang</a:t>
            </a:r>
            <a:r>
              <a:rPr lang="en" sz="2200" b="1" dirty="0">
                <a:solidFill>
                  <a:schemeClr val="accent1"/>
                </a:solidFill>
              </a:rPr>
              <a:t> </a:t>
            </a:r>
            <a:r>
              <a:rPr lang="en" sz="2200" b="1" dirty="0" err="1">
                <a:solidFill>
                  <a:schemeClr val="accent1"/>
                </a:solidFill>
              </a:rPr>
              <a:t>Bagsak</a:t>
            </a:r>
            <a:r>
              <a:rPr lang="en" sz="2200" b="1" dirty="0">
                <a:solidFill>
                  <a:schemeClr val="accent1"/>
                </a:solidFill>
              </a:rPr>
              <a:t>," which in Tagalog means "one down" or "one fall.” The term comes from the Philippines. Clapping was a common language that all workers could understand. </a:t>
            </a:r>
            <a:endParaRPr sz="2200" b="1" dirty="0">
              <a:solidFill>
                <a:schemeClr val="accent1"/>
              </a:solidFill>
            </a:endParaRPr>
          </a:p>
          <a:p>
            <a:pPr marL="457200" lvl="0" indent="0" algn="l" rtl="0">
              <a:lnSpc>
                <a:spcPct val="115000"/>
              </a:lnSpc>
              <a:spcBef>
                <a:spcPts val="0"/>
              </a:spcBef>
              <a:spcAft>
                <a:spcPts val="0"/>
              </a:spcAft>
              <a:buNone/>
            </a:pPr>
            <a:endParaRPr sz="2200" dirty="0">
              <a:solidFill>
                <a:schemeClr val="dk1"/>
              </a:solidFill>
            </a:endParaRPr>
          </a:p>
          <a:p>
            <a:pPr marL="0" lvl="0" indent="0" algn="l" rtl="0">
              <a:lnSpc>
                <a:spcPct val="115000"/>
              </a:lnSpc>
              <a:spcBef>
                <a:spcPts val="0"/>
              </a:spcBef>
              <a:spcAft>
                <a:spcPts val="0"/>
              </a:spcAft>
              <a:buNone/>
            </a:pPr>
            <a:r>
              <a:rPr lang="en" sz="2200" b="1" dirty="0">
                <a:solidFill>
                  <a:schemeClr val="accent1"/>
                </a:solidFill>
              </a:rPr>
              <a:t>#3: Camp </a:t>
            </a:r>
            <a:r>
              <a:rPr lang="en" sz="2200" b="1" dirty="0" err="1">
                <a:solidFill>
                  <a:schemeClr val="accent1"/>
                </a:solidFill>
              </a:rPr>
              <a:t>Tulelake</a:t>
            </a:r>
            <a:r>
              <a:rPr lang="en" sz="2200" b="1" dirty="0">
                <a:solidFill>
                  <a:schemeClr val="accent1"/>
                </a:solidFill>
              </a:rPr>
              <a:t> was the last Japanese internment camp to shut down. It also had some of the most active political landscapes of all the internment camps, with many Japanese people organizing to improve conditions in the camp, which had some of the harshest incidents of repression against Japanese internees.</a:t>
            </a:r>
            <a:endParaRPr sz="2200" b="1" dirty="0">
              <a:solidFill>
                <a:schemeClr val="accent1"/>
              </a:solidFill>
            </a:endParaRPr>
          </a:p>
          <a:p>
            <a:pPr marL="457200" lvl="0" indent="0" algn="l" rtl="0">
              <a:lnSpc>
                <a:spcPct val="115000"/>
              </a:lnSpc>
              <a:spcBef>
                <a:spcPts val="0"/>
              </a:spcBef>
              <a:spcAft>
                <a:spcPts val="0"/>
              </a:spcAft>
              <a:buNone/>
            </a:pPr>
            <a:endParaRPr sz="22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1800" b="1" dirty="0">
              <a:solidFill>
                <a:schemeClr val="dk1"/>
              </a:solidFill>
            </a:endParaRPr>
          </a:p>
        </p:txBody>
      </p:sp>
    </p:spTree>
  </p:cSld>
  <p:clrMapOvr>
    <a:masterClrMapping/>
  </p:clrMapOvr>
</p:sld>
</file>

<file path=ppt/theme/theme1.xml><?xml version="1.0" encoding="utf-8"?>
<a:theme xmlns:a="http://schemas.openxmlformats.org/drawingml/2006/main" name="Custom Design">
  <a:themeElements>
    <a:clrScheme name="GSA Color Pallete">
      <a:dk1>
        <a:srgbClr val="000000"/>
      </a:dk1>
      <a:lt1>
        <a:srgbClr val="FFFFFF"/>
      </a:lt1>
      <a:dk2>
        <a:srgbClr val="7AC142"/>
      </a:dk2>
      <a:lt2>
        <a:srgbClr val="A54399"/>
      </a:lt2>
      <a:accent1>
        <a:srgbClr val="A54399"/>
      </a:accent1>
      <a:accent2>
        <a:srgbClr val="7AC142"/>
      </a:accent2>
      <a:accent3>
        <a:srgbClr val="FDB813"/>
      </a:accent3>
      <a:accent4>
        <a:srgbClr val="E50278"/>
      </a:accent4>
      <a:accent5>
        <a:srgbClr val="0397D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2507</Words>
  <Application>Microsoft Macintosh PowerPoint</Application>
  <PresentationFormat>On-screen Show (4:3)</PresentationFormat>
  <Paragraphs>260</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Ultra</vt:lpstr>
      <vt:lpstr>Candal</vt:lpstr>
      <vt:lpstr>Helvetica Neue</vt:lpstr>
      <vt:lpstr>Archivo Black</vt:lpstr>
      <vt:lpstr>Calibri</vt:lpstr>
      <vt:lpstr>Arial</vt:lpstr>
      <vt:lpstr>Noto Sans Symbols</vt:lpstr>
      <vt:lpstr>Cabin Sketch</vt:lpstr>
      <vt:lpstr>Custom Design</vt:lpstr>
      <vt:lpstr>Uplifting Asian Pacific Islander Movements</vt:lpstr>
      <vt:lpstr>Introductions</vt:lpstr>
      <vt:lpstr>Agenda </vt:lpstr>
      <vt:lpstr>Today’s Goals</vt:lpstr>
      <vt:lpstr>Sample Community Agreements</vt:lpstr>
      <vt:lpstr>Wellness Tip</vt:lpstr>
      <vt:lpstr>Online Scavenger Hunt</vt:lpstr>
      <vt:lpstr> Online Scavenger Hunt Tasks &amp; Questions </vt:lpstr>
      <vt:lpstr>Answers! </vt:lpstr>
      <vt:lpstr>Answers! </vt:lpstr>
      <vt:lpstr>Answers! </vt:lpstr>
      <vt:lpstr>What representations do you usually think of when you hear Asian or Pacific Islander?</vt:lpstr>
      <vt:lpstr>Stereotypes</vt:lpstr>
      <vt:lpstr>API LGBTQ+ Diversity</vt:lpstr>
      <vt:lpstr>PowerPoint Presentation</vt:lpstr>
      <vt:lpstr>Who is “API”? Asian Pacific Islander</vt:lpstr>
      <vt:lpstr>PowerPoint Presentation</vt:lpstr>
      <vt:lpstr>PowerPoint Presentation</vt:lpstr>
      <vt:lpstr>PowerPoint Presentation</vt:lpstr>
      <vt:lpstr>Queer Histories &amp; Non-Western Sexualities</vt:lpstr>
      <vt:lpstr>Non-Western Third Genders</vt:lpstr>
      <vt:lpstr>Nationalism, Imperialism, &amp; Colonialism</vt:lpstr>
      <vt:lpstr>An Old Playbook</vt:lpstr>
      <vt:lpstr>The “Perpetual Foreigner”</vt:lpstr>
      <vt:lpstr>COVID-19</vt:lpstr>
      <vt:lpstr>New Pages, Old Playbook</vt:lpstr>
      <vt:lpstr>Hawaiian Sovereignty Movement</vt:lpstr>
      <vt:lpstr>Anti-War Movement</vt:lpstr>
      <vt:lpstr>LGBTQ+ Organizing</vt:lpstr>
      <vt:lpstr> Fighting Anti-Asian Racism Today </vt:lpstr>
      <vt:lpstr>TQAPI Resources</vt:lpstr>
      <vt:lpstr> Closing &amp; Announcements </vt:lpstr>
      <vt:lpstr>Get Immediate Support</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Uplifting Asian Pacific Islander Movements</dc:title>
  <cp:lastModifiedBy>Microsoft Office User</cp:lastModifiedBy>
  <cp:revision>13</cp:revision>
  <dcterms:modified xsi:type="dcterms:W3CDTF">2020-05-25T21:42:03Z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1694858</vt:lpwstr>
  </property>
  <property fmtid="{D5CDD505-2E9C-101B-9397-08002B2CF9AE}" pid="3" name="NXPowerLiteSettings">
    <vt:lpwstr>C7000400038000</vt:lpwstr>
  </property>
  <property fmtid="{D5CDD505-2E9C-101B-9397-08002B2CF9AE}" pid="4" name="NXPowerLiteVersion">
    <vt:lpwstr>S9.0.1</vt:lpwstr>
  </property>
</Properties>
</file>